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64" r:id="rId3"/>
    <p:sldId id="257" r:id="rId4"/>
    <p:sldId id="267" r:id="rId5"/>
    <p:sldId id="263" r:id="rId6"/>
    <p:sldId id="268" r:id="rId7"/>
    <p:sldId id="266" r:id="rId8"/>
    <p:sldId id="269" r:id="rId9"/>
    <p:sldId id="270" r:id="rId10"/>
    <p:sldId id="271" r:id="rId11"/>
    <p:sldId id="258" r:id="rId12"/>
    <p:sldId id="262"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FDE"/>
    <a:srgbClr val="509E2F"/>
    <a:srgbClr val="007A53"/>
    <a:srgbClr val="A8AD00"/>
    <a:srgbClr val="05C3DE"/>
    <a:srgbClr val="004C97"/>
    <a:srgbClr val="418F7A"/>
    <a:srgbClr val="E4302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autoAdjust="0"/>
  </p:normalViewPr>
  <p:slideViewPr>
    <p:cSldViewPr>
      <p:cViewPr varScale="1">
        <p:scale>
          <a:sx n="71" d="100"/>
          <a:sy n="71" d="100"/>
        </p:scale>
        <p:origin x="763"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217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D3B286-F445-41D2-A9DF-05D9B6B4A2B6}" type="datetimeFigureOut">
              <a:rPr lang="fr-FR" smtClean="0"/>
              <a:t>10/08/2022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60EF05-5504-4CF0-B5D3-BE2875A881FE}" type="slidenum">
              <a:rPr lang="fr-FR" smtClean="0"/>
              <a:t>‹#›</a:t>
            </a:fld>
            <a:endParaRPr lang="fr-FR"/>
          </a:p>
        </p:txBody>
      </p:sp>
    </p:spTree>
    <p:extLst>
      <p:ext uri="{BB962C8B-B14F-4D97-AF65-F5344CB8AC3E}">
        <p14:creationId xmlns:p14="http://schemas.microsoft.com/office/powerpoint/2010/main" val="4189086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EEB51-1B3E-4276-A314-0FD109833D3E}" type="datetimeFigureOut">
              <a:rPr lang="en-US" smtClean="0"/>
              <a:pPr/>
              <a:t>8/10/2022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6CF86-BA5E-449F-A49B-E0339813F3B9}" type="slidenum">
              <a:rPr lang="en-US" smtClean="0"/>
              <a:pPr/>
              <a:t>‹#›</a:t>
            </a:fld>
            <a:endParaRPr lang="en-US"/>
          </a:p>
        </p:txBody>
      </p:sp>
    </p:spTree>
    <p:extLst>
      <p:ext uri="{BB962C8B-B14F-4D97-AF65-F5344CB8AC3E}">
        <p14:creationId xmlns:p14="http://schemas.microsoft.com/office/powerpoint/2010/main" val="219078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1.xml"/><Relationship Id="rId5" Type="http://schemas.openxmlformats.org/officeDocument/2006/relationships/image" Target="../media/image32.jpeg"/><Relationship Id="rId4" Type="http://schemas.openxmlformats.org/officeDocument/2006/relationships/image" Target="../media/image3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1.xml"/><Relationship Id="rId5" Type="http://schemas.openxmlformats.org/officeDocument/2006/relationships/image" Target="../media/image32.jpeg"/><Relationship Id="rId4" Type="http://schemas.openxmlformats.org/officeDocument/2006/relationships/image" Target="../media/image3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692696"/>
            <a:ext cx="12025336" cy="2374926"/>
          </a:xfrm>
          <a:prstGeom prst="parallelogram">
            <a:avLst>
              <a:gd name="adj" fmla="val 19348"/>
            </a:avLst>
          </a:prstGeom>
        </p:spPr>
      </p:pic>
      <p:sp>
        <p:nvSpPr>
          <p:cNvPr id="8" name="Parallélogramme 7"/>
          <p:cNvSpPr/>
          <p:nvPr userDrawn="1"/>
        </p:nvSpPr>
        <p:spPr>
          <a:xfrm>
            <a:off x="-1608856" y="1823139"/>
            <a:ext cx="3240360" cy="432048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i="0" noProof="0" dirty="0">
              <a:latin typeface="Gotham Light" pitchFamily="50" charset="0"/>
            </a:endParaRPr>
          </a:p>
        </p:txBody>
      </p:sp>
      <p:sp>
        <p:nvSpPr>
          <p:cNvPr id="13" name="Titre 1"/>
          <p:cNvSpPr>
            <a:spLocks noGrp="1"/>
          </p:cNvSpPr>
          <p:nvPr>
            <p:ph type="ctrTitle" hasCustomPrompt="1"/>
          </p:nvPr>
        </p:nvSpPr>
        <p:spPr>
          <a:xfrm>
            <a:off x="1468341" y="1138267"/>
            <a:ext cx="6372201" cy="3170733"/>
          </a:xfrm>
          <a:noFill/>
          <a:ln>
            <a:noFill/>
          </a:ln>
        </p:spPr>
        <p:txBody>
          <a:bodyPr anchor="b">
            <a:normAutofit/>
          </a:bodyPr>
          <a:lstStyle>
            <a:lvl1pPr algn="ctr">
              <a:defRPr sz="60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en-US" noProof="0" dirty="0" err="1"/>
              <a:t>Titre</a:t>
            </a:r>
            <a:endParaRPr lang="en-US" noProof="0" dirty="0"/>
          </a:p>
        </p:txBody>
      </p:sp>
      <p:sp>
        <p:nvSpPr>
          <p:cNvPr id="14" name="Sous-titre 2"/>
          <p:cNvSpPr>
            <a:spLocks noGrp="1"/>
          </p:cNvSpPr>
          <p:nvPr>
            <p:ph type="subTitle" idx="1" hasCustomPrompt="1"/>
          </p:nvPr>
        </p:nvSpPr>
        <p:spPr>
          <a:xfrm>
            <a:off x="1468341" y="4453015"/>
            <a:ext cx="9144001" cy="820688"/>
          </a:xfrm>
          <a:noFill/>
          <a:ln>
            <a:noFill/>
          </a:ln>
        </p:spPr>
        <p:txBody>
          <a:bodyPr/>
          <a:lstStyle>
            <a:lvl1pPr marL="0" indent="0" algn="ctr">
              <a:buNone/>
              <a:defRPr sz="2400">
                <a:solidFill>
                  <a:srgbClr val="E4302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Sous-</a:t>
            </a:r>
            <a:r>
              <a:rPr lang="en-US" noProof="0" dirty="0" err="1"/>
              <a:t>titre</a:t>
            </a:r>
            <a:endParaRPr lang="en-US" noProof="0" dirty="0"/>
          </a:p>
        </p:txBody>
      </p:sp>
      <p:sp>
        <p:nvSpPr>
          <p:cNvPr id="16" name="Espace réservé de la date 3"/>
          <p:cNvSpPr>
            <a:spLocks noGrp="1"/>
          </p:cNvSpPr>
          <p:nvPr>
            <p:ph type="dt" sz="half" idx="10"/>
          </p:nvPr>
        </p:nvSpPr>
        <p:spPr>
          <a:xfrm>
            <a:off x="238539" y="6437159"/>
            <a:ext cx="1631503" cy="141418"/>
          </a:xfrm>
        </p:spPr>
        <p:txBody>
          <a:bodyPr/>
          <a:lstStyle/>
          <a:p>
            <a:fld id="{0DAE4C3A-8F18-4BA3-A02A-2DDEF27CEAF6}" type="datetimeFigureOut">
              <a:rPr lang="en-US" smtClean="0"/>
              <a:pPr/>
              <a:t>8/10/2022</a:t>
            </a:fld>
            <a:endParaRPr lang="en-US"/>
          </a:p>
        </p:txBody>
      </p:sp>
      <p:sp>
        <p:nvSpPr>
          <p:cNvPr id="20" name="Espace réservé pour une image  7"/>
          <p:cNvSpPr>
            <a:spLocks noGrp="1"/>
          </p:cNvSpPr>
          <p:nvPr>
            <p:ph type="pic" sz="quarter" idx="13"/>
          </p:nvPr>
        </p:nvSpPr>
        <p:spPr>
          <a:xfrm>
            <a:off x="7840541" y="1138266"/>
            <a:ext cx="2771800" cy="3170732"/>
          </a:xfrm>
        </p:spPr>
        <p:txBody>
          <a:bodyPr/>
          <a:lstStyle/>
          <a:p>
            <a:r>
              <a:rPr lang="fr-FR"/>
              <a:t>Cliquez sur l'icône pour ajouter une image</a:t>
            </a:r>
            <a:endParaRPr lang="en-US"/>
          </a:p>
        </p:txBody>
      </p:sp>
    </p:spTree>
    <p:extLst>
      <p:ext uri="{BB962C8B-B14F-4D97-AF65-F5344CB8AC3E}">
        <p14:creationId xmlns:p14="http://schemas.microsoft.com/office/powerpoint/2010/main" val="144732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rastructure">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3009158" y="143897"/>
            <a:ext cx="7128792" cy="561843"/>
          </a:xfrm>
          <a:ln>
            <a:noFill/>
          </a:ln>
        </p:spPr>
        <p:txBody>
          <a:bodyPr>
            <a:normAutofit/>
          </a:bodyPr>
          <a:lstStyle>
            <a:lvl1pPr marL="0" indent="0">
              <a:buClr>
                <a:schemeClr val="bg1">
                  <a:lumMod val="50000"/>
                </a:schemeClr>
              </a:buClr>
              <a:buFont typeface="Wingdings" panose="05000000000000000000" pitchFamily="2" charset="2"/>
              <a:buNone/>
              <a:defRPr sz="32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1" y="-48994"/>
            <a:ext cx="3397213" cy="768994"/>
          </a:xfrm>
          <a:prstGeom prst="parallelogram">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32836" y="12337"/>
            <a:ext cx="3159973" cy="646331"/>
          </a:xfrm>
          <a:prstGeom prst="rect">
            <a:avLst/>
          </a:prstGeom>
          <a:noFill/>
        </p:spPr>
        <p:txBody>
          <a:bodyPr wrap="square" rtlCol="0">
            <a:spAutoFit/>
          </a:bodyPr>
          <a:lstStyle/>
          <a:p>
            <a:pPr algn="ctr"/>
            <a:r>
              <a:rPr lang="en-US" sz="3500" dirty="0">
                <a:solidFill>
                  <a:schemeClr val="bg1"/>
                </a:solidFill>
                <a:latin typeface="Segoe UI" panose="020B0502040204020203" pitchFamily="34" charset="0"/>
                <a:ea typeface="Segoe UI" panose="020B0502040204020203" pitchFamily="34" charset="0"/>
                <a:cs typeface="Segoe UI" panose="020B0502040204020203" pitchFamily="34" charset="0"/>
              </a:rPr>
              <a:t>Infrastructure</a:t>
            </a:r>
            <a:endParaRPr lang="fr-FR" sz="3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44" name="Parallélogramme 43"/>
          <p:cNvSpPr/>
          <p:nvPr userDrawn="1"/>
        </p:nvSpPr>
        <p:spPr>
          <a:xfrm>
            <a:off x="8663708" y="-27383"/>
            <a:ext cx="4345060" cy="948894"/>
          </a:xfrm>
          <a:prstGeom prst="parallelogram">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45" name="Parallélogramme 44"/>
          <p:cNvSpPr/>
          <p:nvPr userDrawn="1"/>
        </p:nvSpPr>
        <p:spPr>
          <a:xfrm>
            <a:off x="12085010" y="-19266"/>
            <a:ext cx="854938" cy="905014"/>
          </a:xfrm>
          <a:prstGeom prst="parallelogram">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grpSp>
        <p:nvGrpSpPr>
          <p:cNvPr id="46" name="Groupe 45"/>
          <p:cNvGrpSpPr/>
          <p:nvPr userDrawn="1"/>
        </p:nvGrpSpPr>
        <p:grpSpPr>
          <a:xfrm>
            <a:off x="8962170" y="41927"/>
            <a:ext cx="3187149" cy="822960"/>
            <a:chOff x="7065389" y="2294376"/>
            <a:chExt cx="3291840" cy="822960"/>
          </a:xfrm>
        </p:grpSpPr>
        <p:pic>
          <p:nvPicPr>
            <p:cNvPr id="47" name="Image 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5389" y="2294376"/>
              <a:ext cx="822960" cy="822960"/>
            </a:xfrm>
            <a:prstGeom prst="rect">
              <a:avLst/>
            </a:prstGeom>
          </p:spPr>
        </p:pic>
        <p:pic>
          <p:nvPicPr>
            <p:cNvPr id="48" name="Imag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8349" y="2294376"/>
              <a:ext cx="822960" cy="822960"/>
            </a:xfrm>
            <a:prstGeom prst="rect">
              <a:avLst/>
            </a:prstGeom>
          </p:spPr>
        </p:pic>
        <p:pic>
          <p:nvPicPr>
            <p:cNvPr id="49" name="Image 4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98731" y="2294376"/>
              <a:ext cx="837686" cy="822960"/>
            </a:xfrm>
            <a:prstGeom prst="rect">
              <a:avLst/>
            </a:prstGeom>
          </p:spPr>
        </p:pic>
        <p:pic>
          <p:nvPicPr>
            <p:cNvPr id="50" name="Image 4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34269" y="2294376"/>
              <a:ext cx="822960" cy="822960"/>
            </a:xfrm>
            <a:prstGeom prst="rect">
              <a:avLst/>
            </a:prstGeom>
          </p:spPr>
        </p:pic>
      </p:grpSp>
      <p:sp>
        <p:nvSpPr>
          <p:cNvPr id="51" name="Parallélogramme 50"/>
          <p:cNvSpPr/>
          <p:nvPr userDrawn="1"/>
        </p:nvSpPr>
        <p:spPr>
          <a:xfrm>
            <a:off x="8728340" y="-19484"/>
            <a:ext cx="500127" cy="940777"/>
          </a:xfrm>
          <a:prstGeom prst="parallelogram">
            <a:avLst>
              <a:gd name="adj" fmla="val 47162"/>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256638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RASTRUCTURES">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3009158" y="143897"/>
            <a:ext cx="7128792" cy="561843"/>
          </a:xfrm>
          <a:ln>
            <a:noFill/>
          </a:ln>
        </p:spPr>
        <p:txBody>
          <a:bodyPr>
            <a:normAutofit/>
          </a:bodyPr>
          <a:lstStyle>
            <a:lvl1pPr marL="0" indent="0">
              <a:buClr>
                <a:schemeClr val="bg1">
                  <a:lumMod val="50000"/>
                </a:schemeClr>
              </a:buClr>
              <a:buFont typeface="Wingdings" panose="05000000000000000000" pitchFamily="2" charset="2"/>
              <a:buNone/>
              <a:defRPr sz="32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1" y="-48994"/>
            <a:ext cx="3397213" cy="768994"/>
          </a:xfrm>
          <a:prstGeom prst="parallelogram">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36684" y="23003"/>
            <a:ext cx="3181043" cy="646331"/>
          </a:xfrm>
          <a:prstGeom prst="rect">
            <a:avLst/>
          </a:prstGeom>
          <a:noFill/>
        </p:spPr>
        <p:txBody>
          <a:bodyPr wrap="square" rtlCol="0">
            <a:spAutoFit/>
          </a:bodyPr>
          <a:lstStyle/>
          <a:p>
            <a:pPr algn="ctr"/>
            <a:r>
              <a:rPr lang="en-US" sz="3500" dirty="0">
                <a:solidFill>
                  <a:schemeClr val="bg1"/>
                </a:solidFill>
                <a:latin typeface="Segoe UI" panose="020B0502040204020203" pitchFamily="34" charset="0"/>
                <a:ea typeface="Segoe UI" panose="020B0502040204020203" pitchFamily="34" charset="0"/>
                <a:cs typeface="Segoe UI" panose="020B0502040204020203" pitchFamily="34" charset="0"/>
              </a:rPr>
              <a:t>Infrastructure</a:t>
            </a:r>
            <a:endParaRPr lang="fr-FR" sz="3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27" name="Parallélogramme 26"/>
          <p:cNvSpPr/>
          <p:nvPr userDrawn="1"/>
        </p:nvSpPr>
        <p:spPr>
          <a:xfrm>
            <a:off x="8663708" y="-27383"/>
            <a:ext cx="4345060" cy="948894"/>
          </a:xfrm>
          <a:prstGeom prst="parallelogram">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1" name="Parallélogramme 30"/>
          <p:cNvSpPr/>
          <p:nvPr userDrawn="1"/>
        </p:nvSpPr>
        <p:spPr>
          <a:xfrm>
            <a:off x="12085010" y="-19266"/>
            <a:ext cx="854938" cy="905014"/>
          </a:xfrm>
          <a:prstGeom prst="parallelogram">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grpSp>
        <p:nvGrpSpPr>
          <p:cNvPr id="32" name="Groupe 31"/>
          <p:cNvGrpSpPr/>
          <p:nvPr userDrawn="1"/>
        </p:nvGrpSpPr>
        <p:grpSpPr>
          <a:xfrm>
            <a:off x="8962170" y="41927"/>
            <a:ext cx="3187149" cy="822960"/>
            <a:chOff x="7065389" y="2294376"/>
            <a:chExt cx="3291840" cy="822960"/>
          </a:xfrm>
        </p:grpSpPr>
        <p:pic>
          <p:nvPicPr>
            <p:cNvPr id="33" name="Imag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5389" y="2294376"/>
              <a:ext cx="822960" cy="822960"/>
            </a:xfrm>
            <a:prstGeom prst="rect">
              <a:avLst/>
            </a:prstGeom>
          </p:spPr>
        </p:pic>
        <p:pic>
          <p:nvPicPr>
            <p:cNvPr id="34" name="Imag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8349" y="2294376"/>
              <a:ext cx="822960" cy="822960"/>
            </a:xfrm>
            <a:prstGeom prst="rect">
              <a:avLst/>
            </a:prstGeom>
          </p:spPr>
        </p:pic>
        <p:pic>
          <p:nvPicPr>
            <p:cNvPr id="35" name="Image 3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98731" y="2294376"/>
              <a:ext cx="837686" cy="822960"/>
            </a:xfrm>
            <a:prstGeom prst="rect">
              <a:avLst/>
            </a:prstGeom>
          </p:spPr>
        </p:pic>
        <p:pic>
          <p:nvPicPr>
            <p:cNvPr id="37" name="Imag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34269" y="2294376"/>
              <a:ext cx="822960" cy="822960"/>
            </a:xfrm>
            <a:prstGeom prst="rect">
              <a:avLst/>
            </a:prstGeom>
          </p:spPr>
        </p:pic>
      </p:grpSp>
      <p:sp>
        <p:nvSpPr>
          <p:cNvPr id="38" name="Parallélogramme 37"/>
          <p:cNvSpPr/>
          <p:nvPr userDrawn="1"/>
        </p:nvSpPr>
        <p:spPr>
          <a:xfrm>
            <a:off x="8728340" y="-19484"/>
            <a:ext cx="500127" cy="940777"/>
          </a:xfrm>
          <a:prstGeom prst="parallelogram">
            <a:avLst>
              <a:gd name="adj" fmla="val 47162"/>
            </a:avLst>
          </a:prstGeom>
          <a:solidFill>
            <a:srgbClr val="8AA42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304214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WER">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8994"/>
          </a:xfrm>
          <a:prstGeom prst="parallelogram">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59153" y="-19266"/>
            <a:ext cx="2178460" cy="707886"/>
          </a:xfrm>
          <a:prstGeom prst="rect">
            <a:avLst/>
          </a:prstGeom>
          <a:noFill/>
        </p:spPr>
        <p:txBody>
          <a:bodyPr wrap="square" rtlCol="0">
            <a:spAutoFit/>
          </a:bodyPr>
          <a:lstStyle/>
          <a:p>
            <a:pPr algn="ctr"/>
            <a:r>
              <a:rPr lang="en-US" sz="4000" dirty="0">
                <a:solidFill>
                  <a:schemeClr val="bg1"/>
                </a:solidFill>
                <a:latin typeface="Segoe UI" panose="020B0502040204020203" pitchFamily="34" charset="0"/>
                <a:ea typeface="Segoe UI" panose="020B0502040204020203" pitchFamily="34" charset="0"/>
                <a:cs typeface="Segoe UI" panose="020B0502040204020203" pitchFamily="34" charset="0"/>
              </a:rPr>
              <a:t>Power</a:t>
            </a:r>
            <a:endParaRPr lang="fr-FR" sz="4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Parallélogramme 27"/>
          <p:cNvSpPr/>
          <p:nvPr userDrawn="1"/>
        </p:nvSpPr>
        <p:spPr>
          <a:xfrm>
            <a:off x="8663708" y="-27383"/>
            <a:ext cx="4345060" cy="948894"/>
          </a:xfrm>
          <a:prstGeom prst="parallelogram">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grpSp>
        <p:nvGrpSpPr>
          <p:cNvPr id="4" name="Groupe 3"/>
          <p:cNvGrpSpPr/>
          <p:nvPr userDrawn="1"/>
        </p:nvGrpSpPr>
        <p:grpSpPr>
          <a:xfrm>
            <a:off x="8994037" y="28733"/>
            <a:ext cx="3153715" cy="829811"/>
            <a:chOff x="8994037" y="28733"/>
            <a:chExt cx="3153715" cy="829811"/>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4037" y="35584"/>
              <a:ext cx="822960" cy="82296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1624" y="35584"/>
              <a:ext cx="822960" cy="822960"/>
            </a:xfrm>
            <a:prstGeom prst="rect">
              <a:avLst/>
            </a:prstGeom>
          </p:spPr>
        </p:pic>
        <p:pic>
          <p:nvPicPr>
            <p:cNvPr id="23" name="Imag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1921" y="35584"/>
              <a:ext cx="822960" cy="822960"/>
            </a:xfrm>
            <a:prstGeom prst="rect">
              <a:avLst/>
            </a:prstGeom>
          </p:spPr>
        </p:pic>
        <p:pic>
          <p:nvPicPr>
            <p:cNvPr id="24" name="Imag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33533" y="28733"/>
              <a:ext cx="714219" cy="822960"/>
            </a:xfrm>
            <a:prstGeom prst="rect">
              <a:avLst/>
            </a:prstGeom>
          </p:spPr>
        </p:pic>
      </p:grpSp>
      <p:sp>
        <p:nvSpPr>
          <p:cNvPr id="40" name="Parallélogramme 39"/>
          <p:cNvSpPr/>
          <p:nvPr userDrawn="1"/>
        </p:nvSpPr>
        <p:spPr>
          <a:xfrm>
            <a:off x="8784549" y="32791"/>
            <a:ext cx="442351" cy="747593"/>
          </a:xfrm>
          <a:prstGeom prst="parallelogram">
            <a:avLst>
              <a:gd name="adj" fmla="val 47162"/>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4134081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ERGIES">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8994"/>
          </a:xfrm>
          <a:prstGeom prst="parallelogram">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59153" y="-19266"/>
            <a:ext cx="2178460" cy="707886"/>
          </a:xfrm>
          <a:prstGeom prst="rect">
            <a:avLst/>
          </a:prstGeom>
          <a:noFill/>
        </p:spPr>
        <p:txBody>
          <a:bodyPr wrap="square" rtlCol="0">
            <a:spAutoFit/>
          </a:bodyPr>
          <a:lstStyle/>
          <a:p>
            <a:pPr algn="ctr"/>
            <a:r>
              <a:rPr lang="en-US" sz="4000" dirty="0" err="1">
                <a:solidFill>
                  <a:schemeClr val="bg1"/>
                </a:solidFill>
                <a:latin typeface="Segoe UI" panose="020B0502040204020203" pitchFamily="34" charset="0"/>
                <a:ea typeface="Segoe UI" panose="020B0502040204020203" pitchFamily="34" charset="0"/>
                <a:cs typeface="Segoe UI" panose="020B0502040204020203" pitchFamily="34" charset="0"/>
              </a:rPr>
              <a:t>Energie</a:t>
            </a:r>
            <a:endParaRPr lang="fr-FR" sz="4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46" name="Parallélogramme 45"/>
          <p:cNvSpPr/>
          <p:nvPr userDrawn="1"/>
        </p:nvSpPr>
        <p:spPr>
          <a:xfrm>
            <a:off x="8663708" y="-27383"/>
            <a:ext cx="4345060" cy="948894"/>
          </a:xfrm>
          <a:prstGeom prst="parallelogram">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47" name="Parallélogramme 46"/>
          <p:cNvSpPr/>
          <p:nvPr userDrawn="1"/>
        </p:nvSpPr>
        <p:spPr>
          <a:xfrm>
            <a:off x="12085010" y="-19266"/>
            <a:ext cx="854938" cy="905014"/>
          </a:xfrm>
          <a:prstGeom prst="parallelogram">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
        <p:nvSpPr>
          <p:cNvPr id="49" name="Parallélogramme 48"/>
          <p:cNvSpPr/>
          <p:nvPr userDrawn="1"/>
        </p:nvSpPr>
        <p:spPr>
          <a:xfrm>
            <a:off x="12085010" y="-19266"/>
            <a:ext cx="854938" cy="905014"/>
          </a:xfrm>
          <a:prstGeom prst="parallelogram">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grpSp>
        <p:nvGrpSpPr>
          <p:cNvPr id="52" name="Groupe 51"/>
          <p:cNvGrpSpPr/>
          <p:nvPr userDrawn="1"/>
        </p:nvGrpSpPr>
        <p:grpSpPr>
          <a:xfrm>
            <a:off x="8994037" y="28733"/>
            <a:ext cx="3153715" cy="829811"/>
            <a:chOff x="8994037" y="28733"/>
            <a:chExt cx="3153715" cy="829811"/>
          </a:xfrm>
        </p:grpSpPr>
        <p:pic>
          <p:nvPicPr>
            <p:cNvPr id="53" name="Image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4037" y="35584"/>
              <a:ext cx="822960" cy="822960"/>
            </a:xfrm>
            <a:prstGeom prst="rect">
              <a:avLst/>
            </a:prstGeom>
          </p:spPr>
        </p:pic>
        <p:pic>
          <p:nvPicPr>
            <p:cNvPr id="54" name="Imag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1624" y="35584"/>
              <a:ext cx="822960" cy="822960"/>
            </a:xfrm>
            <a:prstGeom prst="rect">
              <a:avLst/>
            </a:prstGeom>
          </p:spPr>
        </p:pic>
        <p:pic>
          <p:nvPicPr>
            <p:cNvPr id="55" name="Image 5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1921" y="35584"/>
              <a:ext cx="822960" cy="822960"/>
            </a:xfrm>
            <a:prstGeom prst="rect">
              <a:avLst/>
            </a:prstGeom>
          </p:spPr>
        </p:pic>
        <p:pic>
          <p:nvPicPr>
            <p:cNvPr id="56" name="Image 5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33533" y="28733"/>
              <a:ext cx="714219" cy="822960"/>
            </a:xfrm>
            <a:prstGeom prst="rect">
              <a:avLst/>
            </a:prstGeom>
          </p:spPr>
        </p:pic>
      </p:grpSp>
      <p:sp>
        <p:nvSpPr>
          <p:cNvPr id="57" name="Parallélogramme 56"/>
          <p:cNvSpPr/>
          <p:nvPr userDrawn="1"/>
        </p:nvSpPr>
        <p:spPr>
          <a:xfrm>
            <a:off x="8726773" y="32792"/>
            <a:ext cx="500127" cy="818902"/>
          </a:xfrm>
          <a:prstGeom prst="parallelogram">
            <a:avLst>
              <a:gd name="adj" fmla="val 47162"/>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265428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USTRY">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8994"/>
          </a:xfrm>
          <a:prstGeom prst="parallelogram">
            <a:avLst/>
          </a:prstGeom>
          <a:solidFill>
            <a:srgbClr val="418FD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35245" y="-9704"/>
            <a:ext cx="2178460" cy="677108"/>
          </a:xfrm>
          <a:prstGeom prst="rect">
            <a:avLst/>
          </a:prstGeom>
          <a:noFill/>
        </p:spPr>
        <p:txBody>
          <a:bodyPr wrap="square" rtlCol="0">
            <a:spAutoFit/>
          </a:bodyPr>
          <a:lstStyle/>
          <a:p>
            <a:pPr algn="ctr"/>
            <a:r>
              <a:rPr lang="en-US" sz="3800" dirty="0">
                <a:solidFill>
                  <a:schemeClr val="bg1"/>
                </a:solidFill>
                <a:latin typeface="Segoe UI" panose="020B0502040204020203" pitchFamily="34" charset="0"/>
                <a:ea typeface="Segoe UI" panose="020B0502040204020203" pitchFamily="34" charset="0"/>
                <a:cs typeface="Segoe UI" panose="020B0502040204020203" pitchFamily="34" charset="0"/>
              </a:rPr>
              <a:t>Industry</a:t>
            </a:r>
            <a:endParaRPr lang="fr-FR" sz="3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Parallélogramme 27"/>
          <p:cNvSpPr/>
          <p:nvPr userDrawn="1"/>
        </p:nvSpPr>
        <p:spPr>
          <a:xfrm>
            <a:off x="8663708" y="-27383"/>
            <a:ext cx="4345060" cy="948894"/>
          </a:xfrm>
          <a:prstGeom prst="parallelogram">
            <a:avLst/>
          </a:prstGeom>
          <a:solidFill>
            <a:srgbClr val="418FD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grpSp>
        <p:nvGrpSpPr>
          <p:cNvPr id="8" name="Groupe 7"/>
          <p:cNvGrpSpPr/>
          <p:nvPr userDrawn="1"/>
        </p:nvGrpSpPr>
        <p:grpSpPr>
          <a:xfrm>
            <a:off x="9079415" y="25287"/>
            <a:ext cx="3058047" cy="815907"/>
            <a:chOff x="9064131" y="-12224"/>
            <a:chExt cx="3058047" cy="815907"/>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4131" y="-12224"/>
              <a:ext cx="746180" cy="813816"/>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892" y="-10133"/>
              <a:ext cx="753009" cy="813816"/>
            </a:xfrm>
            <a:prstGeom prst="rect">
              <a:avLst/>
            </a:prstGeom>
          </p:spPr>
        </p:pic>
        <p:pic>
          <p:nvPicPr>
            <p:cNvPr id="6" name="Imag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10363" y="-12224"/>
              <a:ext cx="740866" cy="813816"/>
            </a:xfrm>
            <a:prstGeom prst="rect">
              <a:avLst/>
            </a:prstGeom>
          </p:spPr>
        </p:pic>
        <p:pic>
          <p:nvPicPr>
            <p:cNvPr id="7" name="Imag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1779" y="0"/>
              <a:ext cx="830399" cy="801592"/>
            </a:xfrm>
            <a:prstGeom prst="rect">
              <a:avLst/>
            </a:prstGeom>
          </p:spPr>
        </p:pic>
      </p:grpSp>
      <p:sp>
        <p:nvSpPr>
          <p:cNvPr id="26" name="Parallélogramme 25"/>
          <p:cNvSpPr/>
          <p:nvPr userDrawn="1"/>
        </p:nvSpPr>
        <p:spPr>
          <a:xfrm>
            <a:off x="8784549" y="1"/>
            <a:ext cx="500127" cy="910602"/>
          </a:xfrm>
          <a:prstGeom prst="parallelogram">
            <a:avLst>
              <a:gd name="adj" fmla="val 47162"/>
            </a:avLst>
          </a:prstGeom>
          <a:solidFill>
            <a:srgbClr val="418FD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242199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USTRIE">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8994"/>
          </a:xfrm>
          <a:prstGeom prst="parallelogram">
            <a:avLst/>
          </a:prstGeom>
          <a:solidFill>
            <a:srgbClr val="418FD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35245" y="-9704"/>
            <a:ext cx="2178460" cy="677108"/>
          </a:xfrm>
          <a:prstGeom prst="rect">
            <a:avLst/>
          </a:prstGeom>
          <a:noFill/>
        </p:spPr>
        <p:txBody>
          <a:bodyPr wrap="square" rtlCol="0">
            <a:spAutoFit/>
          </a:bodyPr>
          <a:lstStyle/>
          <a:p>
            <a:pPr algn="ctr"/>
            <a:r>
              <a:rPr lang="en-US" sz="3800" dirty="0" err="1">
                <a:solidFill>
                  <a:schemeClr val="bg1"/>
                </a:solidFill>
                <a:latin typeface="Segoe UI" panose="020B0502040204020203" pitchFamily="34" charset="0"/>
                <a:ea typeface="Segoe UI" panose="020B0502040204020203" pitchFamily="34" charset="0"/>
                <a:cs typeface="Segoe UI" panose="020B0502040204020203" pitchFamily="34" charset="0"/>
              </a:rPr>
              <a:t>Industrie</a:t>
            </a:r>
            <a:endParaRPr lang="fr-FR" sz="3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30" name="Parallélogramme 29"/>
          <p:cNvSpPr/>
          <p:nvPr userDrawn="1"/>
        </p:nvSpPr>
        <p:spPr>
          <a:xfrm>
            <a:off x="8663708" y="-27383"/>
            <a:ext cx="4345060" cy="948894"/>
          </a:xfrm>
          <a:prstGeom prst="parallelogram">
            <a:avLst/>
          </a:prstGeom>
          <a:solidFill>
            <a:srgbClr val="418FD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33" name="Groupe 32"/>
          <p:cNvGrpSpPr/>
          <p:nvPr userDrawn="1"/>
        </p:nvGrpSpPr>
        <p:grpSpPr>
          <a:xfrm>
            <a:off x="9079415" y="25287"/>
            <a:ext cx="3058047" cy="815907"/>
            <a:chOff x="9064131" y="-12224"/>
            <a:chExt cx="3058047" cy="815907"/>
          </a:xfrm>
        </p:grpSpPr>
        <p:pic>
          <p:nvPicPr>
            <p:cNvPr id="34" name="Imag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4131" y="-12224"/>
              <a:ext cx="746180" cy="813816"/>
            </a:xfrm>
            <a:prstGeom prst="rect">
              <a:avLst/>
            </a:prstGeom>
          </p:spPr>
        </p:pic>
        <p:pic>
          <p:nvPicPr>
            <p:cNvPr id="35" name="Imag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892" y="-10133"/>
              <a:ext cx="753009" cy="813816"/>
            </a:xfrm>
            <a:prstGeom prst="rect">
              <a:avLst/>
            </a:prstGeom>
          </p:spPr>
        </p:pic>
        <p:pic>
          <p:nvPicPr>
            <p:cNvPr id="38" name="Imag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10363" y="-12224"/>
              <a:ext cx="740866" cy="813816"/>
            </a:xfrm>
            <a:prstGeom prst="rect">
              <a:avLst/>
            </a:prstGeom>
          </p:spPr>
        </p:pic>
        <p:pic>
          <p:nvPicPr>
            <p:cNvPr id="39" name="Imag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1779" y="0"/>
              <a:ext cx="830399" cy="801592"/>
            </a:xfrm>
            <a:prstGeom prst="rect">
              <a:avLst/>
            </a:prstGeom>
          </p:spPr>
        </p:pic>
      </p:grpSp>
      <p:sp>
        <p:nvSpPr>
          <p:cNvPr id="40" name="Parallélogramme 39"/>
          <p:cNvSpPr/>
          <p:nvPr userDrawn="1"/>
        </p:nvSpPr>
        <p:spPr>
          <a:xfrm>
            <a:off x="8784549" y="25287"/>
            <a:ext cx="500127" cy="885315"/>
          </a:xfrm>
          <a:prstGeom prst="parallelogram">
            <a:avLst>
              <a:gd name="adj" fmla="val 47162"/>
            </a:avLst>
          </a:prstGeom>
          <a:solidFill>
            <a:srgbClr val="418FD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1428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Parallélogramme 3"/>
          <p:cNvSpPr/>
          <p:nvPr userDrawn="1"/>
        </p:nvSpPr>
        <p:spPr>
          <a:xfrm>
            <a:off x="-1330096" y="1135792"/>
            <a:ext cx="11377264" cy="1988668"/>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i="0" noProof="0" dirty="0" err="1">
                <a:latin typeface="Segoe UI Light" panose="020B0502040204020203" pitchFamily="34" charset="0"/>
                <a:cs typeface="Segoe UI Light" panose="020B0502040204020203" pitchFamily="34" charset="0"/>
              </a:rPr>
              <a:t>Thank</a:t>
            </a:r>
            <a:r>
              <a:rPr lang="fr-FR" sz="4800" i="0" noProof="0" dirty="0">
                <a:latin typeface="Segoe UI Light" panose="020B0502040204020203" pitchFamily="34" charset="0"/>
                <a:cs typeface="Segoe UI Light" panose="020B0502040204020203" pitchFamily="34" charset="0"/>
              </a:rPr>
              <a:t> </a:t>
            </a:r>
            <a:r>
              <a:rPr lang="fr-FR" sz="4800" i="0" noProof="0" dirty="0" err="1">
                <a:latin typeface="Segoe UI Light" panose="020B0502040204020203" pitchFamily="34" charset="0"/>
                <a:cs typeface="Segoe UI Light" panose="020B0502040204020203" pitchFamily="34" charset="0"/>
              </a:rPr>
              <a:t>you</a:t>
            </a:r>
            <a:r>
              <a:rPr lang="fr-FR" sz="4800" i="0" noProof="0" dirty="0">
                <a:latin typeface="Segoe UI Light" panose="020B0502040204020203" pitchFamily="34" charset="0"/>
                <a:cs typeface="Segoe UI Light" panose="020B0502040204020203" pitchFamily="34" charset="0"/>
              </a:rPr>
              <a:t> for </a:t>
            </a:r>
            <a:r>
              <a:rPr lang="fr-FR" sz="4800" i="0" noProof="0" dirty="0" err="1">
                <a:latin typeface="Segoe UI Light" panose="020B0502040204020203" pitchFamily="34" charset="0"/>
                <a:cs typeface="Segoe UI Light" panose="020B0502040204020203" pitchFamily="34" charset="0"/>
              </a:rPr>
              <a:t>your</a:t>
            </a:r>
            <a:r>
              <a:rPr lang="fr-FR" sz="4800" i="0" noProof="0" dirty="0">
                <a:latin typeface="Segoe UI Light" panose="020B0502040204020203" pitchFamily="34" charset="0"/>
                <a:cs typeface="Segoe UI Light" panose="020B0502040204020203" pitchFamily="34" charset="0"/>
              </a:rPr>
              <a:t> attention</a:t>
            </a:r>
          </a:p>
        </p:txBody>
      </p:sp>
      <p:sp>
        <p:nvSpPr>
          <p:cNvPr id="32" name="Sh17"/>
          <p:cNvSpPr>
            <a:spLocks noGrp="1"/>
          </p:cNvSpPr>
          <p:nvPr>
            <p:ph type="dt" sz="half" idx="10"/>
          </p:nvPr>
        </p:nvSpPr>
        <p:spPr>
          <a:xfrm>
            <a:off x="0" y="6452037"/>
            <a:ext cx="1631503" cy="141418"/>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0DAE4C3A-8F18-4BA3-A02A-2DDEF27CEAF6}" type="datetimeFigureOut">
              <a:rPr lang="en-US" smtClean="0"/>
              <a:pPr/>
              <a:t>8/10/2022</a:t>
            </a:fld>
            <a:endParaRPr lang="en-US" dirty="0"/>
          </a:p>
        </p:txBody>
      </p:sp>
      <p:sp>
        <p:nvSpPr>
          <p:cNvPr id="33" name="Sh16"/>
          <p:cNvSpPr txBox="1"/>
          <p:nvPr userDrawn="1"/>
        </p:nvSpPr>
        <p:spPr>
          <a:xfrm>
            <a:off x="911424" y="3414752"/>
            <a:ext cx="3240360" cy="461665"/>
          </a:xfrm>
          <a:prstGeom prst="rect">
            <a:avLst/>
          </a:prstGeom>
          <a:noFill/>
        </p:spPr>
        <p:txBody>
          <a:bodyPr wrap="square" rtlCol="0">
            <a:spAutoFit/>
          </a:bodyPr>
          <a:lstStyle/>
          <a:p>
            <a:r>
              <a:rPr lang="fr-FR" sz="2400" dirty="0">
                <a:latin typeface="Segoe UI" panose="020B0502040204020203" pitchFamily="34" charset="0"/>
                <a:ea typeface="Segoe UI" panose="020B0502040204020203" pitchFamily="34" charset="0"/>
                <a:cs typeface="Segoe UI" panose="020B0502040204020203" pitchFamily="34" charset="0"/>
              </a:rPr>
              <a:t>Arc Informatique</a:t>
            </a:r>
          </a:p>
        </p:txBody>
      </p:sp>
      <p:sp>
        <p:nvSpPr>
          <p:cNvPr id="34" name="Sh15"/>
          <p:cNvSpPr txBox="1"/>
          <p:nvPr userDrawn="1"/>
        </p:nvSpPr>
        <p:spPr>
          <a:xfrm>
            <a:off x="6528048" y="3560887"/>
            <a:ext cx="2880320" cy="1938992"/>
          </a:xfrm>
          <a:prstGeom prst="rect">
            <a:avLst/>
          </a:prstGeom>
          <a:noFill/>
        </p:spPr>
        <p:txBody>
          <a:bodyPr wrap="square" rtlCol="0">
            <a:spAutoFit/>
          </a:bodyPr>
          <a:lstStyle/>
          <a:p>
            <a:r>
              <a:rPr lang="fr-FR" sz="2400" dirty="0">
                <a:latin typeface="Segoe UI" panose="020B0502040204020203" pitchFamily="34" charset="0"/>
                <a:ea typeface="Segoe UI" panose="020B0502040204020203" pitchFamily="34" charset="0"/>
                <a:cs typeface="Segoe UI" panose="020B0502040204020203" pitchFamily="34" charset="0"/>
              </a:rPr>
              <a:t>Phone:</a:t>
            </a:r>
          </a:p>
          <a:p>
            <a:r>
              <a:rPr lang="fr-FR" sz="2400" i="0" dirty="0">
                <a:latin typeface="Segoe UI" panose="020B0502040204020203" pitchFamily="34" charset="0"/>
                <a:ea typeface="Segoe UI" panose="020B0502040204020203" pitchFamily="34" charset="0"/>
                <a:cs typeface="Segoe UI" panose="020B0502040204020203" pitchFamily="34" charset="0"/>
              </a:rPr>
              <a:t>Fax:</a:t>
            </a:r>
          </a:p>
          <a:p>
            <a:r>
              <a:rPr lang="fr-FR" sz="2400" i="0" dirty="0">
                <a:latin typeface="Segoe UI" panose="020B0502040204020203" pitchFamily="34" charset="0"/>
                <a:ea typeface="Segoe UI" panose="020B0502040204020203" pitchFamily="34" charset="0"/>
                <a:cs typeface="Segoe UI" panose="020B0502040204020203" pitchFamily="34" charset="0"/>
              </a:rPr>
              <a:t>Mail:</a:t>
            </a:r>
          </a:p>
          <a:p>
            <a:r>
              <a:rPr lang="fr-FR" sz="2400" i="0" dirty="0" err="1">
                <a:latin typeface="Segoe UI" panose="020B0502040204020203" pitchFamily="34" charset="0"/>
                <a:ea typeface="Segoe UI" panose="020B0502040204020203" pitchFamily="34" charset="0"/>
                <a:cs typeface="Segoe UI" panose="020B0502040204020203" pitchFamily="34" charset="0"/>
              </a:rPr>
              <a:t>Website</a:t>
            </a:r>
            <a:r>
              <a:rPr lang="fr-FR" sz="2400" i="0" dirty="0">
                <a:latin typeface="Segoe UI" panose="020B0502040204020203" pitchFamily="34" charset="0"/>
                <a:ea typeface="Segoe UI" panose="020B0502040204020203" pitchFamily="34" charset="0"/>
                <a:cs typeface="Segoe UI" panose="020B0502040204020203" pitchFamily="34" charset="0"/>
              </a:rPr>
              <a:t>:</a:t>
            </a:r>
            <a:r>
              <a:rPr lang="fr-FR" sz="2400" i="0" dirty="0"/>
              <a:t> </a:t>
            </a:r>
            <a:r>
              <a:rPr lang="fr-FR" sz="2400" i="0" dirty="0">
                <a:latin typeface="Segoe UI" panose="020B0502040204020203" pitchFamily="34" charset="0"/>
                <a:ea typeface="Segoe UI" panose="020B0502040204020203" pitchFamily="34" charset="0"/>
                <a:cs typeface="Segoe UI" panose="020B0502040204020203" pitchFamily="34" charset="0"/>
              </a:rPr>
              <a:t>www.arcinfo.com</a:t>
            </a:r>
          </a:p>
        </p:txBody>
      </p:sp>
      <p:pic>
        <p:nvPicPr>
          <p:cNvPr id="35" name="Sh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2153" y="5493069"/>
            <a:ext cx="792549" cy="792549"/>
          </a:xfrm>
          <a:prstGeom prst="rect">
            <a:avLst/>
          </a:prstGeom>
        </p:spPr>
      </p:pic>
      <p:pic>
        <p:nvPicPr>
          <p:cNvPr id="36" name="Sh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6742" y="5493069"/>
            <a:ext cx="800169" cy="800169"/>
          </a:xfrm>
          <a:prstGeom prst="rect">
            <a:avLst/>
          </a:prstGeom>
        </p:spPr>
      </p:pic>
      <p:pic>
        <p:nvPicPr>
          <p:cNvPr id="37" name="Sh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1814" y="5493069"/>
            <a:ext cx="784928" cy="784928"/>
          </a:xfrm>
          <a:prstGeom prst="rect">
            <a:avLst/>
          </a:prstGeom>
        </p:spPr>
      </p:pic>
      <p:pic>
        <p:nvPicPr>
          <p:cNvPr id="38" name="Sh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6403" y="5493069"/>
            <a:ext cx="815411" cy="815411"/>
          </a:xfrm>
          <a:prstGeom prst="rect">
            <a:avLst/>
          </a:prstGeom>
        </p:spPr>
      </p:pic>
      <p:pic>
        <p:nvPicPr>
          <p:cNvPr id="39" name="Sh0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5751" y="5493069"/>
            <a:ext cx="830652" cy="830652"/>
          </a:xfrm>
          <a:prstGeom prst="rect">
            <a:avLst/>
          </a:prstGeom>
        </p:spPr>
      </p:pic>
      <p:sp>
        <p:nvSpPr>
          <p:cNvPr id="40" name="Sh08"/>
          <p:cNvSpPr>
            <a:spLocks noGrp="1"/>
          </p:cNvSpPr>
          <p:nvPr>
            <p:ph idx="18" hasCustomPrompt="1"/>
          </p:nvPr>
        </p:nvSpPr>
        <p:spPr>
          <a:xfrm>
            <a:off x="911424" y="3871729"/>
            <a:ext cx="4176464"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First Name &amp; Name</a:t>
            </a:r>
          </a:p>
          <a:p>
            <a:pPr lvl="0"/>
            <a:endParaRPr lang="en-US" noProof="1"/>
          </a:p>
        </p:txBody>
      </p:sp>
      <p:sp>
        <p:nvSpPr>
          <p:cNvPr id="41" name="Sh07"/>
          <p:cNvSpPr>
            <a:spLocks noGrp="1"/>
          </p:cNvSpPr>
          <p:nvPr>
            <p:ph idx="19" hasCustomPrompt="1"/>
          </p:nvPr>
        </p:nvSpPr>
        <p:spPr>
          <a:xfrm>
            <a:off x="911424" y="4278848"/>
            <a:ext cx="4896544" cy="360040"/>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Adress Line 1</a:t>
            </a:r>
            <a:endParaRPr lang="en-US" noProof="1"/>
          </a:p>
        </p:txBody>
      </p:sp>
      <p:sp>
        <p:nvSpPr>
          <p:cNvPr id="42" name="Sh06"/>
          <p:cNvSpPr>
            <a:spLocks noGrp="1"/>
          </p:cNvSpPr>
          <p:nvPr>
            <p:ph idx="20" hasCustomPrompt="1"/>
          </p:nvPr>
        </p:nvSpPr>
        <p:spPr>
          <a:xfrm>
            <a:off x="911424" y="4661205"/>
            <a:ext cx="4896544"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Adress Line 2</a:t>
            </a:r>
            <a:endParaRPr lang="en-US" noProof="1"/>
          </a:p>
          <a:p>
            <a:pPr lvl="0"/>
            <a:endParaRPr lang="en-US" noProof="1"/>
          </a:p>
        </p:txBody>
      </p:sp>
      <p:sp>
        <p:nvSpPr>
          <p:cNvPr id="43" name="Sh05"/>
          <p:cNvSpPr>
            <a:spLocks noGrp="1"/>
          </p:cNvSpPr>
          <p:nvPr>
            <p:ph idx="21" hasCustomPrompt="1"/>
          </p:nvPr>
        </p:nvSpPr>
        <p:spPr>
          <a:xfrm>
            <a:off x="911424" y="5018633"/>
            <a:ext cx="4896544"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Adress Line 3</a:t>
            </a:r>
            <a:endParaRPr lang="en-US" noProof="1"/>
          </a:p>
          <a:p>
            <a:pPr lvl="0"/>
            <a:endParaRPr lang="en-US" noProof="1"/>
          </a:p>
        </p:txBody>
      </p:sp>
      <p:sp>
        <p:nvSpPr>
          <p:cNvPr id="44" name="Sh04"/>
          <p:cNvSpPr>
            <a:spLocks noGrp="1"/>
          </p:cNvSpPr>
          <p:nvPr>
            <p:ph idx="22" hasCustomPrompt="1"/>
          </p:nvPr>
        </p:nvSpPr>
        <p:spPr>
          <a:xfrm>
            <a:off x="7752184" y="3663426"/>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Phone</a:t>
            </a:r>
          </a:p>
          <a:p>
            <a:pPr lvl="0"/>
            <a:endParaRPr lang="en-US" noProof="1"/>
          </a:p>
        </p:txBody>
      </p:sp>
      <p:sp>
        <p:nvSpPr>
          <p:cNvPr id="45" name="Sh03"/>
          <p:cNvSpPr>
            <a:spLocks noGrp="1"/>
          </p:cNvSpPr>
          <p:nvPr>
            <p:ph idx="23" hasCustomPrompt="1"/>
          </p:nvPr>
        </p:nvSpPr>
        <p:spPr>
          <a:xfrm>
            <a:off x="7752184" y="4023297"/>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Fax</a:t>
            </a:r>
          </a:p>
          <a:p>
            <a:pPr lvl="0"/>
            <a:endParaRPr lang="en-US" noProof="1"/>
          </a:p>
        </p:txBody>
      </p:sp>
      <p:sp>
        <p:nvSpPr>
          <p:cNvPr id="46" name="Sh02"/>
          <p:cNvSpPr>
            <a:spLocks noGrp="1"/>
          </p:cNvSpPr>
          <p:nvPr>
            <p:ph idx="24" hasCustomPrompt="1"/>
          </p:nvPr>
        </p:nvSpPr>
        <p:spPr>
          <a:xfrm>
            <a:off x="7752184" y="4362828"/>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Mail</a:t>
            </a:r>
          </a:p>
          <a:p>
            <a:pPr lvl="0"/>
            <a:endParaRPr lang="en-US" noProof="1"/>
          </a:p>
        </p:txBody>
      </p:sp>
      <p:sp>
        <p:nvSpPr>
          <p:cNvPr id="47" name="Sh01"/>
          <p:cNvSpPr>
            <a:spLocks noGrp="1"/>
          </p:cNvSpPr>
          <p:nvPr>
            <p:ph idx="25" hasCustomPrompt="1"/>
          </p:nvPr>
        </p:nvSpPr>
        <p:spPr>
          <a:xfrm>
            <a:off x="7752184" y="4713016"/>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Website</a:t>
            </a:r>
          </a:p>
          <a:p>
            <a:pPr lvl="0"/>
            <a:endParaRPr lang="en-US" noProof="1"/>
          </a:p>
        </p:txBody>
      </p:sp>
    </p:spTree>
    <p:extLst>
      <p:ext uri="{BB962C8B-B14F-4D97-AF65-F5344CB8AC3E}">
        <p14:creationId xmlns:p14="http://schemas.microsoft.com/office/powerpoint/2010/main" val="461311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4" name="Parallélogramme 3"/>
          <p:cNvSpPr/>
          <p:nvPr userDrawn="1"/>
        </p:nvSpPr>
        <p:spPr>
          <a:xfrm>
            <a:off x="-1248816" y="1196752"/>
            <a:ext cx="11377264" cy="1988668"/>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i="0" noProof="0" dirty="0">
                <a:latin typeface="Segoe UI Light" panose="020B0502040204020203" pitchFamily="34" charset="0"/>
                <a:cs typeface="Segoe UI Light" panose="020B0502040204020203" pitchFamily="34" charset="0"/>
              </a:rPr>
              <a:t>Merci pour votre attention</a:t>
            </a:r>
          </a:p>
        </p:txBody>
      </p:sp>
      <p:sp>
        <p:nvSpPr>
          <p:cNvPr id="8" name="Sh17"/>
          <p:cNvSpPr>
            <a:spLocks noGrp="1"/>
          </p:cNvSpPr>
          <p:nvPr>
            <p:ph type="dt" sz="half" idx="10"/>
          </p:nvPr>
        </p:nvSpPr>
        <p:spPr>
          <a:xfrm>
            <a:off x="0" y="6452037"/>
            <a:ext cx="1631503" cy="141418"/>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0DAE4C3A-8F18-4BA3-A02A-2DDEF27CEAF6}" type="datetimeFigureOut">
              <a:rPr lang="en-US" smtClean="0"/>
              <a:pPr/>
              <a:t>8/10/2022</a:t>
            </a:fld>
            <a:endParaRPr lang="en-US" dirty="0"/>
          </a:p>
        </p:txBody>
      </p:sp>
      <p:sp>
        <p:nvSpPr>
          <p:cNvPr id="10" name="Sh16"/>
          <p:cNvSpPr txBox="1"/>
          <p:nvPr userDrawn="1"/>
        </p:nvSpPr>
        <p:spPr>
          <a:xfrm>
            <a:off x="911424" y="3486068"/>
            <a:ext cx="3240360" cy="461665"/>
          </a:xfrm>
          <a:prstGeom prst="rect">
            <a:avLst/>
          </a:prstGeom>
          <a:noFill/>
        </p:spPr>
        <p:txBody>
          <a:bodyPr wrap="square" rtlCol="0">
            <a:spAutoFit/>
          </a:bodyPr>
          <a:lstStyle/>
          <a:p>
            <a:r>
              <a:rPr lang="fr-FR" sz="2400" dirty="0">
                <a:latin typeface="Segoe UI" panose="020B0502040204020203" pitchFamily="34" charset="0"/>
                <a:ea typeface="Segoe UI" panose="020B0502040204020203" pitchFamily="34" charset="0"/>
                <a:cs typeface="Segoe UI" panose="020B0502040204020203" pitchFamily="34" charset="0"/>
              </a:rPr>
              <a:t>Arc Informatique</a:t>
            </a:r>
          </a:p>
        </p:txBody>
      </p:sp>
      <p:sp>
        <p:nvSpPr>
          <p:cNvPr id="11" name="Sh15"/>
          <p:cNvSpPr txBox="1"/>
          <p:nvPr userDrawn="1"/>
        </p:nvSpPr>
        <p:spPr>
          <a:xfrm>
            <a:off x="6456040" y="3542885"/>
            <a:ext cx="2880320" cy="1938992"/>
          </a:xfrm>
          <a:prstGeom prst="rect">
            <a:avLst/>
          </a:prstGeom>
          <a:noFill/>
        </p:spPr>
        <p:txBody>
          <a:bodyPr wrap="square" rtlCol="0">
            <a:spAutoFit/>
          </a:bodyPr>
          <a:lstStyle/>
          <a:p>
            <a:r>
              <a:rPr lang="fr-FR" sz="2400" dirty="0">
                <a:latin typeface="Segoe UI" panose="020B0502040204020203" pitchFamily="34" charset="0"/>
                <a:ea typeface="Segoe UI" panose="020B0502040204020203" pitchFamily="34" charset="0"/>
                <a:cs typeface="Segoe UI" panose="020B0502040204020203" pitchFamily="34" charset="0"/>
              </a:rPr>
              <a:t>Téléphone:</a:t>
            </a:r>
          </a:p>
          <a:p>
            <a:r>
              <a:rPr lang="fr-FR" sz="2400" i="0" dirty="0">
                <a:latin typeface="Segoe UI" panose="020B0502040204020203" pitchFamily="34" charset="0"/>
                <a:ea typeface="Segoe UI" panose="020B0502040204020203" pitchFamily="34" charset="0"/>
                <a:cs typeface="Segoe UI" panose="020B0502040204020203" pitchFamily="34" charset="0"/>
              </a:rPr>
              <a:t>Fax:</a:t>
            </a:r>
          </a:p>
          <a:p>
            <a:r>
              <a:rPr lang="fr-FR" sz="2400" i="0" dirty="0">
                <a:latin typeface="Segoe UI" panose="020B0502040204020203" pitchFamily="34" charset="0"/>
                <a:ea typeface="Segoe UI" panose="020B0502040204020203" pitchFamily="34" charset="0"/>
                <a:cs typeface="Segoe UI" panose="020B0502040204020203" pitchFamily="34" charset="0"/>
              </a:rPr>
              <a:t>Mail:</a:t>
            </a:r>
          </a:p>
          <a:p>
            <a:r>
              <a:rPr lang="fr-FR" sz="2400" i="0" dirty="0">
                <a:latin typeface="Segoe UI" panose="020B0502040204020203" pitchFamily="34" charset="0"/>
                <a:ea typeface="Segoe UI" panose="020B0502040204020203" pitchFamily="34" charset="0"/>
                <a:cs typeface="Segoe UI" panose="020B0502040204020203" pitchFamily="34" charset="0"/>
              </a:rPr>
              <a:t>Site web: www.arcinfo.com</a:t>
            </a:r>
          </a:p>
        </p:txBody>
      </p:sp>
      <p:pic>
        <p:nvPicPr>
          <p:cNvPr id="13" name="Sh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2153" y="5493069"/>
            <a:ext cx="792549" cy="792549"/>
          </a:xfrm>
          <a:prstGeom prst="rect">
            <a:avLst/>
          </a:prstGeom>
        </p:spPr>
      </p:pic>
      <p:pic>
        <p:nvPicPr>
          <p:cNvPr id="17" name="Sh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6742" y="5493069"/>
            <a:ext cx="800169" cy="800169"/>
          </a:xfrm>
          <a:prstGeom prst="rect">
            <a:avLst/>
          </a:prstGeom>
        </p:spPr>
      </p:pic>
      <p:pic>
        <p:nvPicPr>
          <p:cNvPr id="18" name="Sh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1814" y="5493069"/>
            <a:ext cx="784928" cy="784928"/>
          </a:xfrm>
          <a:prstGeom prst="rect">
            <a:avLst/>
          </a:prstGeom>
        </p:spPr>
      </p:pic>
      <p:pic>
        <p:nvPicPr>
          <p:cNvPr id="19" name="Sh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6403" y="5493069"/>
            <a:ext cx="815411" cy="815411"/>
          </a:xfrm>
          <a:prstGeom prst="rect">
            <a:avLst/>
          </a:prstGeom>
        </p:spPr>
      </p:pic>
      <p:pic>
        <p:nvPicPr>
          <p:cNvPr id="20" name="Sh0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5751" y="5493069"/>
            <a:ext cx="830652" cy="830652"/>
          </a:xfrm>
          <a:prstGeom prst="rect">
            <a:avLst/>
          </a:prstGeom>
        </p:spPr>
      </p:pic>
      <p:sp>
        <p:nvSpPr>
          <p:cNvPr id="21" name="Sh08"/>
          <p:cNvSpPr>
            <a:spLocks noGrp="1"/>
          </p:cNvSpPr>
          <p:nvPr>
            <p:ph idx="18" hasCustomPrompt="1"/>
          </p:nvPr>
        </p:nvSpPr>
        <p:spPr>
          <a:xfrm>
            <a:off x="911424" y="3983737"/>
            <a:ext cx="4176464"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First Name &amp; Name</a:t>
            </a:r>
          </a:p>
          <a:p>
            <a:pPr lvl="0"/>
            <a:endParaRPr lang="en-US" noProof="1"/>
          </a:p>
        </p:txBody>
      </p:sp>
      <p:sp>
        <p:nvSpPr>
          <p:cNvPr id="22" name="Sh07"/>
          <p:cNvSpPr>
            <a:spLocks noGrp="1"/>
          </p:cNvSpPr>
          <p:nvPr>
            <p:ph idx="19" hasCustomPrompt="1"/>
          </p:nvPr>
        </p:nvSpPr>
        <p:spPr>
          <a:xfrm>
            <a:off x="911424" y="4390856"/>
            <a:ext cx="4896544" cy="360040"/>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Adress Line 1</a:t>
            </a:r>
            <a:endParaRPr lang="en-US" noProof="1"/>
          </a:p>
        </p:txBody>
      </p:sp>
      <p:sp>
        <p:nvSpPr>
          <p:cNvPr id="23" name="Sh06"/>
          <p:cNvSpPr>
            <a:spLocks noGrp="1"/>
          </p:cNvSpPr>
          <p:nvPr>
            <p:ph idx="20" hasCustomPrompt="1"/>
          </p:nvPr>
        </p:nvSpPr>
        <p:spPr>
          <a:xfrm>
            <a:off x="911424" y="4773213"/>
            <a:ext cx="4896544"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Adress Line 2</a:t>
            </a:r>
            <a:endParaRPr lang="en-US" noProof="1"/>
          </a:p>
          <a:p>
            <a:pPr lvl="0"/>
            <a:endParaRPr lang="en-US" noProof="1"/>
          </a:p>
        </p:txBody>
      </p:sp>
      <p:sp>
        <p:nvSpPr>
          <p:cNvPr id="24" name="Sh05"/>
          <p:cNvSpPr>
            <a:spLocks noGrp="1"/>
          </p:cNvSpPr>
          <p:nvPr>
            <p:ph idx="21" hasCustomPrompt="1"/>
          </p:nvPr>
        </p:nvSpPr>
        <p:spPr>
          <a:xfrm>
            <a:off x="911424" y="5130641"/>
            <a:ext cx="4896544"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Adress Line 3</a:t>
            </a:r>
            <a:endParaRPr lang="en-US" noProof="1"/>
          </a:p>
          <a:p>
            <a:pPr lvl="0"/>
            <a:endParaRPr lang="en-US" noProof="1"/>
          </a:p>
        </p:txBody>
      </p:sp>
      <p:sp>
        <p:nvSpPr>
          <p:cNvPr id="25" name="Sh04"/>
          <p:cNvSpPr>
            <a:spLocks noGrp="1"/>
          </p:cNvSpPr>
          <p:nvPr>
            <p:ph idx="22" hasCustomPrompt="1"/>
          </p:nvPr>
        </p:nvSpPr>
        <p:spPr>
          <a:xfrm>
            <a:off x="8005920" y="3642802"/>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Phone</a:t>
            </a:r>
          </a:p>
          <a:p>
            <a:pPr lvl="0"/>
            <a:endParaRPr lang="en-US" noProof="1"/>
          </a:p>
        </p:txBody>
      </p:sp>
      <p:sp>
        <p:nvSpPr>
          <p:cNvPr id="26" name="Sh03"/>
          <p:cNvSpPr>
            <a:spLocks noGrp="1"/>
          </p:cNvSpPr>
          <p:nvPr>
            <p:ph idx="23" hasCustomPrompt="1"/>
          </p:nvPr>
        </p:nvSpPr>
        <p:spPr>
          <a:xfrm>
            <a:off x="8005920" y="4002673"/>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Fax</a:t>
            </a:r>
          </a:p>
          <a:p>
            <a:pPr lvl="0"/>
            <a:endParaRPr lang="en-US" noProof="1"/>
          </a:p>
        </p:txBody>
      </p:sp>
      <p:sp>
        <p:nvSpPr>
          <p:cNvPr id="27" name="Sh02"/>
          <p:cNvSpPr>
            <a:spLocks noGrp="1"/>
          </p:cNvSpPr>
          <p:nvPr>
            <p:ph idx="24" hasCustomPrompt="1"/>
          </p:nvPr>
        </p:nvSpPr>
        <p:spPr>
          <a:xfrm>
            <a:off x="8005920" y="4342204"/>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Mail</a:t>
            </a:r>
          </a:p>
          <a:p>
            <a:pPr lvl="0"/>
            <a:endParaRPr lang="en-US" noProof="1"/>
          </a:p>
        </p:txBody>
      </p:sp>
      <p:sp>
        <p:nvSpPr>
          <p:cNvPr id="28" name="Sh01"/>
          <p:cNvSpPr>
            <a:spLocks noGrp="1"/>
          </p:cNvSpPr>
          <p:nvPr>
            <p:ph idx="25" hasCustomPrompt="1"/>
          </p:nvPr>
        </p:nvSpPr>
        <p:spPr>
          <a:xfrm>
            <a:off x="8005920" y="4692392"/>
            <a:ext cx="4032448" cy="335111"/>
          </a:xfrm>
          <a:ln>
            <a:noFill/>
          </a:ln>
        </p:spPr>
        <p:txBody>
          <a:bodyPr>
            <a:normAutofit/>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Website</a:t>
            </a:r>
          </a:p>
          <a:p>
            <a:pPr lvl="0"/>
            <a:endParaRPr lang="en-US" noProof="1"/>
          </a:p>
        </p:txBody>
      </p:sp>
    </p:spTree>
    <p:extLst>
      <p:ext uri="{BB962C8B-B14F-4D97-AF65-F5344CB8AC3E}">
        <p14:creationId xmlns:p14="http://schemas.microsoft.com/office/powerpoint/2010/main" val="154218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Parallélogramme 9"/>
          <p:cNvSpPr/>
          <p:nvPr userDrawn="1"/>
        </p:nvSpPr>
        <p:spPr>
          <a:xfrm>
            <a:off x="-781367" y="1196752"/>
            <a:ext cx="2572299" cy="36004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Parallélogramme 11"/>
          <p:cNvSpPr/>
          <p:nvPr userDrawn="1"/>
        </p:nvSpPr>
        <p:spPr>
          <a:xfrm>
            <a:off x="11156549" y="1196752"/>
            <a:ext cx="2572299" cy="360040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9976" y="4741464"/>
            <a:ext cx="2182534" cy="1128779"/>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3712" y="4769872"/>
            <a:ext cx="2057322" cy="1064022"/>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2563" y="4749910"/>
            <a:ext cx="2321506" cy="1200654"/>
          </a:xfrm>
          <a:prstGeom prst="rect">
            <a:avLst/>
          </a:prstGeom>
        </p:spPr>
      </p:pic>
      <p:pic>
        <p:nvPicPr>
          <p:cNvPr id="19" name="Imag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56971" y="4797408"/>
            <a:ext cx="1971589" cy="1019681"/>
          </a:xfrm>
          <a:prstGeom prst="rect">
            <a:avLst/>
          </a:prstGeom>
        </p:spPr>
      </p:pic>
      <p:pic>
        <p:nvPicPr>
          <p:cNvPr id="20" name="Imag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56440" y="4797408"/>
            <a:ext cx="1958489" cy="1012906"/>
          </a:xfrm>
          <a:prstGeom prst="rect">
            <a:avLst/>
          </a:prstGeom>
        </p:spPr>
      </p:pic>
    </p:spTree>
    <p:extLst>
      <p:ext uri="{BB962C8B-B14F-4D97-AF65-F5344CB8AC3E}">
        <p14:creationId xmlns:p14="http://schemas.microsoft.com/office/powerpoint/2010/main" val="22364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
    <p:spTree>
      <p:nvGrpSpPr>
        <p:cNvPr id="1" name=""/>
        <p:cNvGrpSpPr/>
        <p:nvPr/>
      </p:nvGrpSpPr>
      <p:grpSpPr>
        <a:xfrm>
          <a:off x="0" y="0"/>
          <a:ext cx="0" cy="0"/>
          <a:chOff x="0" y="0"/>
          <a:chExt cx="0" cy="0"/>
        </a:xfrm>
      </p:grpSpPr>
      <p:grpSp>
        <p:nvGrpSpPr>
          <p:cNvPr id="18" name="Groupe 17"/>
          <p:cNvGrpSpPr/>
          <p:nvPr userDrawn="1"/>
        </p:nvGrpSpPr>
        <p:grpSpPr>
          <a:xfrm>
            <a:off x="1009915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13" name="Parallélogramme 12"/>
          <p:cNvSpPr/>
          <p:nvPr userDrawn="1"/>
        </p:nvSpPr>
        <p:spPr>
          <a:xfrm>
            <a:off x="-384720" y="-27383"/>
            <a:ext cx="2592288" cy="747383"/>
          </a:xfrm>
          <a:prstGeom prst="parallelogram">
            <a:avLst/>
          </a:prstGeom>
          <a:solidFill>
            <a:srgbClr val="27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6279308"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5430"/>
          </a:xfrm>
          <a:prstGeom prst="parallelogram">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26" name="Parallélogramme 25"/>
          <p:cNvSpPr/>
          <p:nvPr userDrawn="1"/>
        </p:nvSpPr>
        <p:spPr>
          <a:xfrm>
            <a:off x="8663708" y="-27383"/>
            <a:ext cx="4345060" cy="948894"/>
          </a:xfrm>
          <a:prstGeom prst="parallelogram">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4" name="Parallélogramme 33"/>
          <p:cNvSpPr/>
          <p:nvPr userDrawn="1"/>
        </p:nvSpPr>
        <p:spPr>
          <a:xfrm>
            <a:off x="8671880" y="-14563"/>
            <a:ext cx="500127" cy="940777"/>
          </a:xfrm>
          <a:prstGeom prst="parallelogram">
            <a:avLst>
              <a:gd name="adj" fmla="val 47162"/>
            </a:avLst>
          </a:prstGeo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pic>
        <p:nvPicPr>
          <p:cNvPr id="24" name="Sh0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125" y="64287"/>
            <a:ext cx="2188474" cy="794845"/>
          </a:xfrm>
          <a:prstGeom prst="rect">
            <a:avLst/>
          </a:prstGeom>
        </p:spPr>
      </p:pic>
    </p:spTree>
    <p:extLst>
      <p:ext uri="{BB962C8B-B14F-4D97-AF65-F5344CB8AC3E}">
        <p14:creationId xmlns:p14="http://schemas.microsoft.com/office/powerpoint/2010/main" val="21451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MS">
    <p:spTree>
      <p:nvGrpSpPr>
        <p:cNvPr id="1" name=""/>
        <p:cNvGrpSpPr/>
        <p:nvPr/>
      </p:nvGrpSpPr>
      <p:grpSpPr>
        <a:xfrm>
          <a:off x="0" y="0"/>
          <a:ext cx="0" cy="0"/>
          <a:chOff x="0" y="0"/>
          <a:chExt cx="0" cy="0"/>
        </a:xfrm>
      </p:grpSpPr>
      <p:grpSp>
        <p:nvGrpSpPr>
          <p:cNvPr id="18" name="Groupe 17"/>
          <p:cNvGrpSpPr/>
          <p:nvPr userDrawn="1"/>
        </p:nvGrpSpPr>
        <p:grpSpPr>
          <a:xfrm>
            <a:off x="1009915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13" name="Parallélogramme 12"/>
          <p:cNvSpPr/>
          <p:nvPr userDrawn="1"/>
        </p:nvSpPr>
        <p:spPr>
          <a:xfrm>
            <a:off x="-384720" y="-27383"/>
            <a:ext cx="2592288" cy="747383"/>
          </a:xfrm>
          <a:prstGeom prst="parallelogram">
            <a:avLst/>
          </a:prstGeom>
          <a:solidFill>
            <a:srgbClr val="27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6279308"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5430"/>
          </a:xfrm>
          <a:prstGeom prst="parallelogram">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28037" y="8550"/>
            <a:ext cx="2178460" cy="677108"/>
          </a:xfrm>
          <a:prstGeom prst="rect">
            <a:avLst/>
          </a:prstGeom>
          <a:noFill/>
        </p:spPr>
        <p:txBody>
          <a:bodyPr wrap="square" rtlCol="0">
            <a:spAutoFit/>
          </a:bodyPr>
          <a:lstStyle/>
          <a:p>
            <a:pPr algn="ctr"/>
            <a:r>
              <a:rPr lang="en-US" sz="3700" dirty="0">
                <a:solidFill>
                  <a:schemeClr val="bg1"/>
                </a:solidFill>
                <a:latin typeface="Segoe UI" panose="020B0502040204020203" pitchFamily="34" charset="0"/>
                <a:ea typeface="Segoe UI" panose="020B0502040204020203" pitchFamily="34" charset="0"/>
                <a:cs typeface="Segoe UI" panose="020B0502040204020203" pitchFamily="34" charset="0"/>
              </a:rPr>
              <a:t>BMS</a:t>
            </a:r>
            <a:endParaRPr lang="fr-FR" sz="3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26" name="Parallélogramme 25"/>
          <p:cNvSpPr/>
          <p:nvPr userDrawn="1"/>
        </p:nvSpPr>
        <p:spPr>
          <a:xfrm>
            <a:off x="8663708" y="-27383"/>
            <a:ext cx="4345060" cy="948894"/>
          </a:xfrm>
          <a:prstGeom prst="parallelogram">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27" name="Groupe 26"/>
          <p:cNvGrpSpPr/>
          <p:nvPr userDrawn="1"/>
        </p:nvGrpSpPr>
        <p:grpSpPr>
          <a:xfrm>
            <a:off x="8944586" y="2784"/>
            <a:ext cx="3099779" cy="861842"/>
            <a:chOff x="9257114" y="12997"/>
            <a:chExt cx="2485927" cy="861842"/>
          </a:xfrm>
        </p:grpSpPr>
        <p:pic>
          <p:nvPicPr>
            <p:cNvPr id="30" name="Image 29"/>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257114" y="22113"/>
              <a:ext cx="604663" cy="852726"/>
            </a:xfrm>
            <a:prstGeom prst="rect">
              <a:avLst/>
            </a:prstGeom>
            <a:ln>
              <a:noFill/>
            </a:ln>
            <a:effectLst/>
          </p:spPr>
        </p:pic>
        <p:pic>
          <p:nvPicPr>
            <p:cNvPr id="31" name="Imag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836" y="12997"/>
              <a:ext cx="635787" cy="861842"/>
            </a:xfrm>
            <a:prstGeom prst="rect">
              <a:avLst/>
            </a:prstGeom>
            <a:ln>
              <a:noFill/>
            </a:ln>
            <a:effectLst/>
          </p:spPr>
        </p:pic>
        <p:pic>
          <p:nvPicPr>
            <p:cNvPr id="32" name="Imag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82767" y="24905"/>
              <a:ext cx="660274" cy="849934"/>
            </a:xfrm>
            <a:prstGeom prst="rect">
              <a:avLst/>
            </a:prstGeom>
            <a:ln>
              <a:noFill/>
            </a:ln>
            <a:effectLst/>
          </p:spPr>
        </p:pic>
        <p:pic>
          <p:nvPicPr>
            <p:cNvPr id="33" name="Imag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0119" y="28210"/>
              <a:ext cx="612648" cy="846629"/>
            </a:xfrm>
            <a:prstGeom prst="rect">
              <a:avLst/>
            </a:prstGeom>
            <a:ln>
              <a:noFill/>
            </a:ln>
            <a:effectLst/>
          </p:spPr>
        </p:pic>
      </p:grpSp>
      <p:sp>
        <p:nvSpPr>
          <p:cNvPr id="34" name="Parallélogramme 33"/>
          <p:cNvSpPr/>
          <p:nvPr userDrawn="1"/>
        </p:nvSpPr>
        <p:spPr>
          <a:xfrm>
            <a:off x="8671880" y="-14563"/>
            <a:ext cx="500127" cy="940777"/>
          </a:xfrm>
          <a:prstGeom prst="parallelogram">
            <a:avLst>
              <a:gd name="adj" fmla="val 47162"/>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349854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TB_GTC">
    <p:spTree>
      <p:nvGrpSpPr>
        <p:cNvPr id="1" name=""/>
        <p:cNvGrpSpPr/>
        <p:nvPr/>
      </p:nvGrpSpPr>
      <p:grpSpPr>
        <a:xfrm>
          <a:off x="0" y="0"/>
          <a:ext cx="0" cy="0"/>
          <a:chOff x="0" y="0"/>
          <a:chExt cx="0" cy="0"/>
        </a:xfrm>
      </p:grpSpPr>
      <p:grpSp>
        <p:nvGrpSpPr>
          <p:cNvPr id="18" name="Groupe 17"/>
          <p:cNvGrpSpPr/>
          <p:nvPr userDrawn="1"/>
        </p:nvGrpSpPr>
        <p:grpSpPr>
          <a:xfrm>
            <a:off x="1009915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13" name="Parallélogramme 12"/>
          <p:cNvSpPr/>
          <p:nvPr userDrawn="1"/>
        </p:nvSpPr>
        <p:spPr>
          <a:xfrm>
            <a:off x="-384720" y="-27383"/>
            <a:ext cx="2592288" cy="747383"/>
          </a:xfrm>
          <a:prstGeom prst="parallelogram">
            <a:avLst/>
          </a:prstGeom>
          <a:solidFill>
            <a:srgbClr val="27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6279308"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5430"/>
          </a:xfrm>
          <a:prstGeom prst="parallelogram">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28037" y="8550"/>
            <a:ext cx="2178460" cy="677108"/>
          </a:xfrm>
          <a:prstGeom prst="rect">
            <a:avLst/>
          </a:prstGeom>
          <a:noFill/>
        </p:spPr>
        <p:txBody>
          <a:bodyPr wrap="square" rtlCol="0">
            <a:spAutoFit/>
          </a:bodyPr>
          <a:lstStyle/>
          <a:p>
            <a:pPr algn="ctr"/>
            <a:r>
              <a:rPr lang="en-US" sz="3700" dirty="0">
                <a:solidFill>
                  <a:schemeClr val="bg1"/>
                </a:solidFill>
                <a:latin typeface="Segoe UI" panose="020B0502040204020203" pitchFamily="34" charset="0"/>
                <a:ea typeface="Segoe UI" panose="020B0502040204020203" pitchFamily="34" charset="0"/>
                <a:cs typeface="Segoe UI" panose="020B0502040204020203" pitchFamily="34" charset="0"/>
              </a:rPr>
              <a:t>GTB/GTC</a:t>
            </a:r>
            <a:endParaRPr lang="fr-FR" sz="3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26" name="Parallélogramme 25"/>
          <p:cNvSpPr/>
          <p:nvPr userDrawn="1"/>
        </p:nvSpPr>
        <p:spPr>
          <a:xfrm>
            <a:off x="8663708" y="-27383"/>
            <a:ext cx="4345060" cy="948894"/>
          </a:xfrm>
          <a:prstGeom prst="parallelogram">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27" name="Groupe 26"/>
          <p:cNvGrpSpPr/>
          <p:nvPr userDrawn="1"/>
        </p:nvGrpSpPr>
        <p:grpSpPr>
          <a:xfrm>
            <a:off x="8944586" y="2784"/>
            <a:ext cx="3099779" cy="861842"/>
            <a:chOff x="9257114" y="12997"/>
            <a:chExt cx="2485927" cy="861842"/>
          </a:xfrm>
        </p:grpSpPr>
        <p:pic>
          <p:nvPicPr>
            <p:cNvPr id="30" name="Image 29"/>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257114" y="22113"/>
              <a:ext cx="604663" cy="852726"/>
            </a:xfrm>
            <a:prstGeom prst="rect">
              <a:avLst/>
            </a:prstGeom>
            <a:ln>
              <a:noFill/>
            </a:ln>
            <a:effectLst/>
          </p:spPr>
        </p:pic>
        <p:pic>
          <p:nvPicPr>
            <p:cNvPr id="31" name="Imag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836" y="12997"/>
              <a:ext cx="635787" cy="861842"/>
            </a:xfrm>
            <a:prstGeom prst="rect">
              <a:avLst/>
            </a:prstGeom>
            <a:ln>
              <a:noFill/>
            </a:ln>
            <a:effectLst/>
          </p:spPr>
        </p:pic>
        <p:pic>
          <p:nvPicPr>
            <p:cNvPr id="32" name="Imag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82767" y="24905"/>
              <a:ext cx="660274" cy="849934"/>
            </a:xfrm>
            <a:prstGeom prst="rect">
              <a:avLst/>
            </a:prstGeom>
            <a:ln>
              <a:noFill/>
            </a:ln>
            <a:effectLst/>
          </p:spPr>
        </p:pic>
        <p:pic>
          <p:nvPicPr>
            <p:cNvPr id="33" name="Imag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0119" y="28210"/>
              <a:ext cx="612648" cy="846629"/>
            </a:xfrm>
            <a:prstGeom prst="rect">
              <a:avLst/>
            </a:prstGeom>
            <a:ln>
              <a:noFill/>
            </a:ln>
            <a:effectLst/>
          </p:spPr>
        </p:pic>
      </p:grpSp>
      <p:sp>
        <p:nvSpPr>
          <p:cNvPr id="34" name="Parallélogramme 33"/>
          <p:cNvSpPr/>
          <p:nvPr userDrawn="1"/>
        </p:nvSpPr>
        <p:spPr>
          <a:xfrm>
            <a:off x="8671880" y="-14563"/>
            <a:ext cx="500127" cy="940777"/>
          </a:xfrm>
          <a:prstGeom prst="parallelogram">
            <a:avLst>
              <a:gd name="adj" fmla="val 47162"/>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324692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8994"/>
          </a:xfrm>
          <a:prstGeom prst="parallelogram">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0" y="0"/>
            <a:ext cx="1669774" cy="707886"/>
          </a:xfrm>
          <a:prstGeom prst="rect">
            <a:avLst/>
          </a:prstGeom>
          <a:noFill/>
        </p:spPr>
        <p:txBody>
          <a:bodyPr wrap="square" rtlCol="0">
            <a:spAutoFit/>
          </a:bodyPr>
          <a:lstStyle/>
          <a:p>
            <a:pPr algn="ctr"/>
            <a:r>
              <a:rPr lang="en-US" sz="4000" dirty="0">
                <a:solidFill>
                  <a:schemeClr val="bg1"/>
                </a:solidFill>
                <a:latin typeface="Segoe UI" panose="020B0502040204020203" pitchFamily="34" charset="0"/>
                <a:ea typeface="Segoe UI" panose="020B0502040204020203" pitchFamily="34" charset="0"/>
                <a:cs typeface="Segoe UI" panose="020B0502040204020203" pitchFamily="34" charset="0"/>
              </a:rPr>
              <a:t>Water</a:t>
            </a:r>
            <a:endParaRPr lang="fr-FR" sz="4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Parallélogramme 27"/>
          <p:cNvSpPr/>
          <p:nvPr userDrawn="1"/>
        </p:nvSpPr>
        <p:spPr>
          <a:xfrm>
            <a:off x="8663708" y="-27383"/>
            <a:ext cx="4345060" cy="948894"/>
          </a:xfrm>
          <a:prstGeom prst="parallelogram">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36" name="Parallélogramme 35"/>
          <p:cNvSpPr/>
          <p:nvPr userDrawn="1"/>
        </p:nvSpPr>
        <p:spPr>
          <a:xfrm>
            <a:off x="12085010" y="-19266"/>
            <a:ext cx="854938" cy="905014"/>
          </a:xfrm>
          <a:prstGeom prst="parallelogram">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grpSp>
        <p:nvGrpSpPr>
          <p:cNvPr id="24" name="Groupe 23"/>
          <p:cNvGrpSpPr/>
          <p:nvPr userDrawn="1"/>
        </p:nvGrpSpPr>
        <p:grpSpPr>
          <a:xfrm>
            <a:off x="9164418" y="9072"/>
            <a:ext cx="2585840" cy="825752"/>
            <a:chOff x="9236705" y="18969"/>
            <a:chExt cx="2438046" cy="825752"/>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705" y="21761"/>
              <a:ext cx="822960" cy="82296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7979" y="21241"/>
              <a:ext cx="816772" cy="820688"/>
            </a:xfrm>
            <a:prstGeom prst="rect">
              <a:avLst/>
            </a:prstGeom>
          </p:spPr>
        </p:pic>
        <p:pic>
          <p:nvPicPr>
            <p:cNvPr id="23" name="Imag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9664" y="18969"/>
              <a:ext cx="818646" cy="822960"/>
            </a:xfrm>
            <a:prstGeom prst="rect">
              <a:avLst/>
            </a:prstGeom>
          </p:spPr>
        </p:pic>
      </p:grpSp>
      <p:sp>
        <p:nvSpPr>
          <p:cNvPr id="42" name="Parallélogramme 41"/>
          <p:cNvSpPr/>
          <p:nvPr userDrawn="1"/>
        </p:nvSpPr>
        <p:spPr>
          <a:xfrm>
            <a:off x="8885064" y="0"/>
            <a:ext cx="469143" cy="879313"/>
          </a:xfrm>
          <a:prstGeom prst="parallelogram">
            <a:avLst>
              <a:gd name="adj" fmla="val 47162"/>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333363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AUX">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0" y="-48994"/>
            <a:ext cx="2631480" cy="768994"/>
          </a:xfrm>
          <a:prstGeom prst="parallelogram">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0" y="0"/>
            <a:ext cx="1669774" cy="707886"/>
          </a:xfrm>
          <a:prstGeom prst="rect">
            <a:avLst/>
          </a:prstGeom>
          <a:noFill/>
        </p:spPr>
        <p:txBody>
          <a:bodyPr wrap="square" rtlCol="0">
            <a:spAutoFit/>
          </a:bodyPr>
          <a:lstStyle/>
          <a:p>
            <a:pPr algn="ctr"/>
            <a:r>
              <a:rPr lang="en-US" sz="4000" dirty="0" err="1">
                <a:solidFill>
                  <a:schemeClr val="bg1"/>
                </a:solidFill>
                <a:latin typeface="Segoe UI" panose="020B0502040204020203" pitchFamily="34" charset="0"/>
                <a:ea typeface="Segoe UI" panose="020B0502040204020203" pitchFamily="34" charset="0"/>
                <a:cs typeface="Segoe UI" panose="020B0502040204020203" pitchFamily="34" charset="0"/>
              </a:rPr>
              <a:t>Eaux</a:t>
            </a:r>
            <a:endParaRPr lang="fr-FR" sz="4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36" name="Parallélogramme 35"/>
          <p:cNvSpPr/>
          <p:nvPr userDrawn="1"/>
        </p:nvSpPr>
        <p:spPr>
          <a:xfrm>
            <a:off x="8663708" y="-27383"/>
            <a:ext cx="4345060" cy="948894"/>
          </a:xfrm>
          <a:prstGeom prst="parallelogram">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7" name="Parallélogramme 36"/>
          <p:cNvSpPr/>
          <p:nvPr userDrawn="1"/>
        </p:nvSpPr>
        <p:spPr>
          <a:xfrm>
            <a:off x="12085010" y="-19266"/>
            <a:ext cx="854938" cy="905014"/>
          </a:xfrm>
          <a:prstGeom prst="parallelogram">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grpSp>
        <p:nvGrpSpPr>
          <p:cNvPr id="39" name="Groupe 38"/>
          <p:cNvGrpSpPr/>
          <p:nvPr userDrawn="1"/>
        </p:nvGrpSpPr>
        <p:grpSpPr>
          <a:xfrm>
            <a:off x="9164418" y="9072"/>
            <a:ext cx="2585840" cy="825752"/>
            <a:chOff x="9236705" y="18969"/>
            <a:chExt cx="2438046" cy="825752"/>
          </a:xfrm>
        </p:grpSpPr>
        <p:pic>
          <p:nvPicPr>
            <p:cNvPr id="40" name="Imag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6705" y="21761"/>
              <a:ext cx="822960" cy="822960"/>
            </a:xfrm>
            <a:prstGeom prst="rect">
              <a:avLst/>
            </a:prstGeom>
          </p:spPr>
        </p:pic>
        <p:pic>
          <p:nvPicPr>
            <p:cNvPr id="49" name="Image 4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7979" y="21241"/>
              <a:ext cx="816772" cy="820688"/>
            </a:xfrm>
            <a:prstGeom prst="rect">
              <a:avLst/>
            </a:prstGeom>
          </p:spPr>
        </p:pic>
        <p:pic>
          <p:nvPicPr>
            <p:cNvPr id="50" name="Image 4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9664" y="18969"/>
              <a:ext cx="818646" cy="822960"/>
            </a:xfrm>
            <a:prstGeom prst="rect">
              <a:avLst/>
            </a:prstGeom>
          </p:spPr>
        </p:pic>
      </p:grpSp>
      <p:sp>
        <p:nvSpPr>
          <p:cNvPr id="51" name="Parallélogramme 50"/>
          <p:cNvSpPr/>
          <p:nvPr userDrawn="1"/>
        </p:nvSpPr>
        <p:spPr>
          <a:xfrm>
            <a:off x="8885064" y="0"/>
            <a:ext cx="469143" cy="879313"/>
          </a:xfrm>
          <a:prstGeom prst="parallelogram">
            <a:avLst>
              <a:gd name="adj" fmla="val 47162"/>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168157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ORTATION">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3009158" y="143897"/>
            <a:ext cx="7128792" cy="561843"/>
          </a:xfrm>
          <a:ln>
            <a:noFill/>
          </a:ln>
        </p:spPr>
        <p:txBody>
          <a:bodyPr>
            <a:normAutofit/>
          </a:bodyPr>
          <a:lstStyle>
            <a:lvl1pPr marL="0" indent="0">
              <a:buClr>
                <a:schemeClr val="bg1">
                  <a:lumMod val="50000"/>
                </a:schemeClr>
              </a:buClr>
              <a:buFont typeface="Wingdings" panose="05000000000000000000" pitchFamily="2" charset="2"/>
              <a:buNone/>
              <a:defRPr sz="32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1" y="-48994"/>
            <a:ext cx="3397213" cy="768994"/>
          </a:xfrm>
          <a:prstGeom prst="parallelogram">
            <a:avLst/>
          </a:prstGeom>
          <a:solidFill>
            <a:srgbClr val="206E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202259" y="-11529"/>
            <a:ext cx="3181043" cy="646331"/>
          </a:xfrm>
          <a:prstGeom prst="rect">
            <a:avLst/>
          </a:prstGeom>
          <a:noFill/>
        </p:spPr>
        <p:txBody>
          <a:bodyPr wrap="square" rtlCol="0">
            <a:spAutoFit/>
          </a:bodyPr>
          <a:lstStyle/>
          <a:p>
            <a:pPr algn="ctr"/>
            <a:r>
              <a:rPr lang="en-US" sz="3500" dirty="0">
                <a:solidFill>
                  <a:schemeClr val="bg1"/>
                </a:solidFill>
                <a:latin typeface="Segoe UI" panose="020B0502040204020203" pitchFamily="34" charset="0"/>
                <a:ea typeface="Segoe UI" panose="020B0502040204020203" pitchFamily="34" charset="0"/>
                <a:cs typeface="Segoe UI" panose="020B0502040204020203" pitchFamily="34" charset="0"/>
              </a:rPr>
              <a:t>Transportation</a:t>
            </a:r>
            <a:endParaRPr lang="fr-FR" sz="35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Parallélogramme 27"/>
          <p:cNvSpPr/>
          <p:nvPr userDrawn="1"/>
        </p:nvSpPr>
        <p:spPr>
          <a:xfrm>
            <a:off x="8663708" y="-27383"/>
            <a:ext cx="4345060" cy="948894"/>
          </a:xfrm>
          <a:prstGeom prst="parallelogram">
            <a:avLst/>
          </a:prstGeom>
          <a:solidFill>
            <a:srgbClr val="206E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grpSp>
        <p:nvGrpSpPr>
          <p:cNvPr id="26" name="Groupe 25"/>
          <p:cNvGrpSpPr/>
          <p:nvPr userDrawn="1"/>
        </p:nvGrpSpPr>
        <p:grpSpPr>
          <a:xfrm>
            <a:off x="9047656" y="26684"/>
            <a:ext cx="3068516" cy="831860"/>
            <a:chOff x="5638800" y="2970343"/>
            <a:chExt cx="3284309" cy="83186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2971800"/>
              <a:ext cx="822960" cy="822960"/>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149" y="2979243"/>
              <a:ext cx="822960" cy="822960"/>
            </a:xfrm>
            <a:prstGeom prst="rect">
              <a:avLst/>
            </a:prstGeom>
          </p:spPr>
        </p:pic>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77449" y="2973043"/>
              <a:ext cx="822960" cy="822960"/>
            </a:xfrm>
            <a:prstGeom prst="rect">
              <a:avLst/>
            </a:prstGeom>
          </p:spPr>
        </p:pic>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58125" y="2970343"/>
              <a:ext cx="822960" cy="822960"/>
            </a:xfrm>
            <a:prstGeom prst="rect">
              <a:avLst/>
            </a:prstGeom>
          </p:spPr>
        </p:pic>
      </p:grpSp>
      <p:sp>
        <p:nvSpPr>
          <p:cNvPr id="31" name="Parallélogramme 30"/>
          <p:cNvSpPr/>
          <p:nvPr userDrawn="1"/>
        </p:nvSpPr>
        <p:spPr>
          <a:xfrm>
            <a:off x="8802504" y="-19266"/>
            <a:ext cx="500127" cy="914460"/>
          </a:xfrm>
          <a:prstGeom prst="parallelogram">
            <a:avLst>
              <a:gd name="adj" fmla="val 47162"/>
            </a:avLst>
          </a:prstGeom>
          <a:solidFill>
            <a:srgbClr val="206E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398512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PORTS">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3" name="Parallélogramme 12"/>
          <p:cNvSpPr/>
          <p:nvPr userDrawn="1"/>
        </p:nvSpPr>
        <p:spPr>
          <a:xfrm>
            <a:off x="-384720" y="-27383"/>
            <a:ext cx="2592288" cy="747383"/>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Number of PcVue stations </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Specific function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Communication type</a:t>
            </a:r>
          </a:p>
          <a:p>
            <a:pPr lvl="0"/>
            <a:endParaRPr lang="fr-FR" dirty="0"/>
          </a:p>
          <a:p>
            <a:pPr lvl="0"/>
            <a:endParaRPr lang="fr-FR" dirty="0"/>
          </a:p>
        </p:txBody>
      </p:sp>
      <p:sp>
        <p:nvSpPr>
          <p:cNvPr id="12" name="Sh07"/>
          <p:cNvSpPr>
            <a:spLocks noGrp="1" noChangeAspect="1"/>
          </p:cNvSpPr>
          <p:nvPr>
            <p:ph type="pic" sz="quarter" idx="16" hasCustomPrompt="1"/>
          </p:nvPr>
        </p:nvSpPr>
        <p:spPr>
          <a:xfrm>
            <a:off x="4104647" y="1893710"/>
            <a:ext cx="1919345" cy="959226"/>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14" name="Sh06"/>
          <p:cNvSpPr>
            <a:spLocks noGrp="1"/>
          </p:cNvSpPr>
          <p:nvPr>
            <p:ph idx="1" hasCustomPrompt="1"/>
          </p:nvPr>
        </p:nvSpPr>
        <p:spPr>
          <a:xfrm>
            <a:off x="126232" y="921511"/>
            <a:ext cx="5616624" cy="851305"/>
          </a:xfrm>
          <a:ln>
            <a:noFill/>
          </a:ln>
        </p:spPr>
        <p:txBody>
          <a:bodyPr>
            <a:normAutofit/>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Project type (ex BMS of…)</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Project description</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Country/City</a:t>
            </a:r>
          </a:p>
          <a:p>
            <a:pPr lvl="0"/>
            <a:endParaRPr lang="en-US" noProof="1"/>
          </a:p>
        </p:txBody>
      </p:sp>
      <p:sp>
        <p:nvSpPr>
          <p:cNvPr id="22" name="Sh03"/>
          <p:cNvSpPr>
            <a:spLocks noGrp="1"/>
          </p:cNvSpPr>
          <p:nvPr>
            <p:ph idx="19" hasCustomPrompt="1"/>
          </p:nvPr>
        </p:nvSpPr>
        <p:spPr>
          <a:xfrm>
            <a:off x="3009158" y="143897"/>
            <a:ext cx="7128792" cy="561843"/>
          </a:xfrm>
          <a:ln>
            <a:noFill/>
          </a:ln>
        </p:spPr>
        <p:txBody>
          <a:bodyPr>
            <a:normAutofit/>
          </a:bodyPr>
          <a:lstStyle>
            <a:lvl1pPr marL="0" indent="0">
              <a:buClr>
                <a:schemeClr val="bg1">
                  <a:lumMod val="50000"/>
                </a:schemeClr>
              </a:buClr>
              <a:buFont typeface="Wingdings" panose="05000000000000000000" pitchFamily="2" charset="2"/>
              <a:buNone/>
              <a:defRPr sz="32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Line of business</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a:t>
            </a:r>
          </a:p>
          <a:p>
            <a:pPr lvl="0"/>
            <a:endParaRPr lang="en-US" noProof="1"/>
          </a:p>
        </p:txBody>
      </p:sp>
      <p:sp>
        <p:nvSpPr>
          <p:cNvPr id="2" name="Parallélogramme 1"/>
          <p:cNvSpPr/>
          <p:nvPr userDrawn="1"/>
        </p:nvSpPr>
        <p:spPr>
          <a:xfrm>
            <a:off x="-384721" y="-48994"/>
            <a:ext cx="3397213" cy="768994"/>
          </a:xfrm>
          <a:prstGeom prst="parallelogram">
            <a:avLst/>
          </a:prstGeom>
          <a:solidFill>
            <a:srgbClr val="206E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221938" y="-19266"/>
            <a:ext cx="3181043" cy="646331"/>
          </a:xfrm>
          <a:prstGeom prst="rect">
            <a:avLst/>
          </a:prstGeom>
          <a:noFill/>
        </p:spPr>
        <p:txBody>
          <a:bodyPr wrap="square" rtlCol="0">
            <a:spAutoFit/>
          </a:bodyPr>
          <a:lstStyle/>
          <a:p>
            <a:pPr algn="ct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Transports</a:t>
            </a:r>
            <a:endParaRPr lang="fr-FR" sz="3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Sh09"/>
          <p:cNvSpPr>
            <a:spLocks noGrp="1"/>
          </p:cNvSpPr>
          <p:nvPr>
            <p:ph type="pic" sz="quarter" idx="14" hasCustomPrompt="1"/>
          </p:nvPr>
        </p:nvSpPr>
        <p:spPr>
          <a:xfrm>
            <a:off x="5879976" y="924303"/>
            <a:ext cx="6164389" cy="3080761"/>
          </a:xfrm>
          <a:ln>
            <a:noFill/>
          </a:ln>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Picture / Mimics…</a:t>
            </a:r>
          </a:p>
        </p:txBody>
      </p:sp>
      <p:sp>
        <p:nvSpPr>
          <p:cNvPr id="27" name="Parallélogramme 26"/>
          <p:cNvSpPr/>
          <p:nvPr userDrawn="1"/>
        </p:nvSpPr>
        <p:spPr>
          <a:xfrm>
            <a:off x="8663708" y="-27383"/>
            <a:ext cx="4345060" cy="948894"/>
          </a:xfrm>
          <a:prstGeom prst="parallelogram">
            <a:avLst/>
          </a:prstGeom>
          <a:solidFill>
            <a:srgbClr val="206E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30" name="Groupe 29"/>
          <p:cNvGrpSpPr/>
          <p:nvPr userDrawn="1"/>
        </p:nvGrpSpPr>
        <p:grpSpPr>
          <a:xfrm>
            <a:off x="9047656" y="26684"/>
            <a:ext cx="3068516" cy="831860"/>
            <a:chOff x="5638800" y="2970343"/>
            <a:chExt cx="3284309" cy="831860"/>
          </a:xfrm>
        </p:grpSpPr>
        <p:pic>
          <p:nvPicPr>
            <p:cNvPr id="32" name="Imag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2971800"/>
              <a:ext cx="822960" cy="822960"/>
            </a:xfrm>
            <a:prstGeom prst="rect">
              <a:avLst/>
            </a:prstGeom>
          </p:spPr>
        </p:pic>
        <p:pic>
          <p:nvPicPr>
            <p:cNvPr id="33" name="Imag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0149" y="2979243"/>
              <a:ext cx="822960" cy="822960"/>
            </a:xfrm>
            <a:prstGeom prst="rect">
              <a:avLst/>
            </a:prstGeom>
          </p:spPr>
        </p:pic>
        <p:pic>
          <p:nvPicPr>
            <p:cNvPr id="34" name="Imag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77449" y="2973043"/>
              <a:ext cx="822960" cy="822960"/>
            </a:xfrm>
            <a:prstGeom prst="rect">
              <a:avLst/>
            </a:prstGeom>
          </p:spPr>
        </p:pic>
        <p:pic>
          <p:nvPicPr>
            <p:cNvPr id="35" name="Imag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58125" y="2970343"/>
              <a:ext cx="822960" cy="822960"/>
            </a:xfrm>
            <a:prstGeom prst="rect">
              <a:avLst/>
            </a:prstGeom>
          </p:spPr>
        </p:pic>
      </p:grpSp>
      <p:sp>
        <p:nvSpPr>
          <p:cNvPr id="36" name="Parallélogramme 35"/>
          <p:cNvSpPr/>
          <p:nvPr userDrawn="1"/>
        </p:nvSpPr>
        <p:spPr>
          <a:xfrm>
            <a:off x="8802504" y="-19266"/>
            <a:ext cx="500127" cy="914460"/>
          </a:xfrm>
          <a:prstGeom prst="parallelogram">
            <a:avLst>
              <a:gd name="adj" fmla="val 47162"/>
            </a:avLst>
          </a:prstGeom>
          <a:solidFill>
            <a:srgbClr val="206E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366356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67088" y="61155"/>
            <a:ext cx="1106156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898835" y="1545326"/>
            <a:ext cx="11029813"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0" y="6452037"/>
            <a:ext cx="1631503" cy="141418"/>
          </a:xfrm>
          <a:prstGeom prst="rect">
            <a:avLst/>
          </a:prstGeom>
        </p:spPr>
        <p:txBody>
          <a:bodyPr vert="horz" lIns="91440" tIns="45720" rIns="91440" bIns="45720" rtlCol="0" anchor="ctr"/>
          <a:lstStyle>
            <a:lvl1pPr algn="l">
              <a:defRPr sz="900">
                <a:solidFill>
                  <a:schemeClr val="tx1">
                    <a:tint val="75000"/>
                  </a:schemeClr>
                </a:solidFill>
              </a:defRPr>
            </a:lvl1pPr>
          </a:lstStyle>
          <a:p>
            <a:fld id="{0DAE4C3A-8F18-4BA3-A02A-2DDEF27CEAF6}" type="datetimeFigureOut">
              <a:rPr lang="en-US" smtClean="0"/>
              <a:pPr/>
              <a:t>8/10/2022</a:t>
            </a:fld>
            <a:endParaRPr lang="en-US"/>
          </a:p>
        </p:txBody>
      </p:sp>
      <p:grpSp>
        <p:nvGrpSpPr>
          <p:cNvPr id="17" name="Groupe 16"/>
          <p:cNvGrpSpPr/>
          <p:nvPr/>
        </p:nvGrpSpPr>
        <p:grpSpPr>
          <a:xfrm>
            <a:off x="0" y="6162706"/>
            <a:ext cx="12192000" cy="720080"/>
            <a:chOff x="1" y="6165304"/>
            <a:chExt cx="12192000" cy="720080"/>
          </a:xfrm>
        </p:grpSpPr>
        <p:pic>
          <p:nvPicPr>
            <p:cNvPr id="13" name="Immagine 4"/>
            <p:cNvPicPr>
              <a:picLocks noChangeAspect="1"/>
            </p:cNvPicPr>
            <p:nvPr/>
          </p:nvPicPr>
          <p:blipFill rotWithShape="1">
            <a:blip r:embed="rId19" cstate="print">
              <a:extLst>
                <a:ext uri="{28A0092B-C50C-407E-A947-70E740481C1C}">
                  <a14:useLocalDpi xmlns:a14="http://schemas.microsoft.com/office/drawing/2010/main" val="0"/>
                </a:ext>
              </a:extLst>
            </a:blip>
            <a:srcRect t="71101"/>
            <a:stretch/>
          </p:blipFill>
          <p:spPr>
            <a:xfrm>
              <a:off x="1" y="6525344"/>
              <a:ext cx="12192000" cy="360040"/>
            </a:xfrm>
            <a:prstGeom prst="rect">
              <a:avLst/>
            </a:prstGeom>
          </p:spPr>
        </p:pic>
        <p:pic>
          <p:nvPicPr>
            <p:cNvPr id="15" name="Imag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488488" y="6165304"/>
              <a:ext cx="1656184" cy="530849"/>
            </a:xfrm>
            <a:prstGeom prst="rect">
              <a:avLst/>
            </a:prstGeom>
          </p:spPr>
        </p:pic>
      </p:grpSp>
      <p:sp>
        <p:nvSpPr>
          <p:cNvPr id="8" name="Text Box 4"/>
          <p:cNvSpPr txBox="1">
            <a:spLocks noChangeArrowheads="1"/>
          </p:cNvSpPr>
          <p:nvPr/>
        </p:nvSpPr>
        <p:spPr bwMode="auto">
          <a:xfrm>
            <a:off x="-42042" y="6702766"/>
            <a:ext cx="6192688" cy="215444"/>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800" dirty="0">
                <a:solidFill>
                  <a:prstClr val="white">
                    <a:lumMod val="75000"/>
                  </a:prstClr>
                </a:solidFill>
              </a:rPr>
              <a:t>All marks or names of products mentioned in this document are the property of their respective owners.</a:t>
            </a:r>
          </a:p>
        </p:txBody>
      </p:sp>
    </p:spTree>
    <p:extLst>
      <p:ext uri="{BB962C8B-B14F-4D97-AF65-F5344CB8AC3E}">
        <p14:creationId xmlns:p14="http://schemas.microsoft.com/office/powerpoint/2010/main" val="1099059649"/>
      </p:ext>
    </p:extLst>
  </p:cSld>
  <p:clrMap bg1="lt1" tx1="dk1" bg2="lt2" tx2="dk2" accent1="accent1" accent2="accent2" accent3="accent3" accent4="accent4" accent5="accent5" accent6="accent6" hlink="hlink" folHlink="folHlink"/>
  <p:sldLayoutIdLst>
    <p:sldLayoutId id="2147483730" r:id="rId1"/>
    <p:sldLayoutId id="2147483729" r:id="rId2"/>
    <p:sldLayoutId id="2147483727" r:id="rId3"/>
    <p:sldLayoutId id="2147483728"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9.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9.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9.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sz="3600" dirty="0"/>
              <a:t>Reference </a:t>
            </a:r>
            <a:r>
              <a:rPr lang="fr-FR" sz="3600" dirty="0" err="1"/>
              <a:t>title</a:t>
            </a:r>
            <a:r>
              <a:rPr lang="fr-FR" sz="3600" dirty="0"/>
              <a:t>:</a:t>
            </a:r>
            <a:br>
              <a:rPr lang="fr-FR" sz="3600" dirty="0"/>
            </a:br>
            <a:r>
              <a:rPr lang="fr-FR" sz="3600" dirty="0"/>
              <a:t>Site </a:t>
            </a:r>
            <a:r>
              <a:rPr lang="fr-FR" sz="3600" dirty="0" err="1"/>
              <a:t>name</a:t>
            </a:r>
            <a:endParaRPr lang="fr-FR" sz="3600" dirty="0"/>
          </a:p>
        </p:txBody>
      </p:sp>
      <p:sp>
        <p:nvSpPr>
          <p:cNvPr id="6" name="Sous-titre 5"/>
          <p:cNvSpPr>
            <a:spLocks noGrp="1"/>
          </p:cNvSpPr>
          <p:nvPr>
            <p:ph type="subTitle" idx="1"/>
          </p:nvPr>
        </p:nvSpPr>
        <p:spPr/>
        <p:txBody>
          <a:bodyPr/>
          <a:lstStyle/>
          <a:p>
            <a:r>
              <a:rPr lang="fr-FR" dirty="0"/>
              <a:t>Project </a:t>
            </a:r>
            <a:r>
              <a:rPr lang="fr-FR" dirty="0" err="1"/>
              <a:t>name</a:t>
            </a:r>
            <a:endParaRPr lang="fr-FR" dirty="0"/>
          </a:p>
        </p:txBody>
      </p:sp>
      <p:sp>
        <p:nvSpPr>
          <p:cNvPr id="7" name="Espace réservé pour une image  6"/>
          <p:cNvSpPr>
            <a:spLocks noGrp="1"/>
          </p:cNvSpPr>
          <p:nvPr>
            <p:ph type="pic" sz="quarter" idx="13"/>
          </p:nvPr>
        </p:nvSpPr>
        <p:spPr/>
      </p:sp>
    </p:spTree>
    <p:extLst>
      <p:ext uri="{BB962C8B-B14F-4D97-AF65-F5344CB8AC3E}">
        <p14:creationId xmlns:p14="http://schemas.microsoft.com/office/powerpoint/2010/main" val="70471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7F38-BFB9-5BFB-DFEC-908BB90AA0E7}"/>
              </a:ext>
            </a:extLst>
          </p:cNvPr>
          <p:cNvSpPr>
            <a:spLocks noGrp="1"/>
          </p:cNvSpPr>
          <p:nvPr>
            <p:ph type="ctrTitle"/>
          </p:nvPr>
        </p:nvSpPr>
        <p:spPr/>
        <p:txBody>
          <a:bodyPr/>
          <a:lstStyle/>
          <a:p>
            <a:r>
              <a:rPr lang="fr-FR" dirty="0"/>
              <a:t>Example 2</a:t>
            </a:r>
          </a:p>
        </p:txBody>
      </p:sp>
      <p:sp>
        <p:nvSpPr>
          <p:cNvPr id="3" name="Subtitle 2">
            <a:extLst>
              <a:ext uri="{FF2B5EF4-FFF2-40B4-BE49-F238E27FC236}">
                <a16:creationId xmlns:a16="http://schemas.microsoft.com/office/drawing/2014/main" id="{E542AC02-00F3-F1DE-3504-A080916D99FD}"/>
              </a:ext>
            </a:extLst>
          </p:cNvPr>
          <p:cNvSpPr>
            <a:spLocks noGrp="1"/>
          </p:cNvSpPr>
          <p:nvPr>
            <p:ph type="subTitle" idx="1"/>
          </p:nvPr>
        </p:nvSpPr>
        <p:spPr/>
        <p:txBody>
          <a:bodyPr/>
          <a:lstStyle/>
          <a:p>
            <a:r>
              <a:rPr lang="fr-FR" sz="4400" dirty="0" err="1"/>
              <a:t>Prefer</a:t>
            </a:r>
            <a:endParaRPr lang="fr-FR" sz="4400" dirty="0"/>
          </a:p>
          <a:p>
            <a:endParaRPr lang="fr-FR" dirty="0"/>
          </a:p>
        </p:txBody>
      </p:sp>
      <p:sp>
        <p:nvSpPr>
          <p:cNvPr id="4" name="Picture Placeholder 3">
            <a:extLst>
              <a:ext uri="{FF2B5EF4-FFF2-40B4-BE49-F238E27FC236}">
                <a16:creationId xmlns:a16="http://schemas.microsoft.com/office/drawing/2014/main" id="{D32B7F60-705F-C6B5-CA47-CD4F11EEFABE}"/>
              </a:ext>
            </a:extLst>
          </p:cNvPr>
          <p:cNvSpPr>
            <a:spLocks noGrp="1"/>
          </p:cNvSpPr>
          <p:nvPr>
            <p:ph type="pic" sz="quarter" idx="13"/>
          </p:nvPr>
        </p:nvSpPr>
        <p:spPr/>
      </p:sp>
    </p:spTree>
    <p:extLst>
      <p:ext uri="{BB962C8B-B14F-4D97-AF65-F5344CB8AC3E}">
        <p14:creationId xmlns:p14="http://schemas.microsoft.com/office/powerpoint/2010/main" val="22534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OWER">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65000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1 SCADA Complete + 2 WebVue</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Data Export
Built-in Librairies
HVAC
Version 12.0</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Wago (Modbus TCP/IP)</a:t>
            </a:r>
          </a:p>
          <a:p>
            <a:pPr lvl="0"/>
            <a:endParaRPr lang="fr-FR" dirty="0"/>
          </a:p>
          <a:p>
            <a:pPr lvl="0"/>
            <a:endParaRPr lang="fr-FR" dirty="0"/>
          </a:p>
        </p:txBody>
      </p:sp>
      <p:sp>
        <p:nvSpPr>
          <p:cNvPr id="14" name="Sh06"/>
          <p:cNvSpPr>
            <a:spLocks noGrp="1"/>
          </p:cNvSpPr>
          <p:nvPr>
            <p:ph idx="1" hasCustomPrompt="1"/>
          </p:nvPr>
        </p:nvSpPr>
        <p:spPr>
          <a:xfrm>
            <a:off x="126232" y="921511"/>
            <a:ext cx="5616624" cy="851305"/>
          </a:xfrm>
          <a:ln>
            <a:noFill/>
          </a:ln>
        </p:spPr>
        <p:txBody>
          <a:bodyPr>
            <a:normAutofit fontScale="25000" lnSpcReduction="20000"/>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sz="8000" noProof="1"/>
              <a:t>Cinémathèque Suisse</a:t>
            </a:r>
          </a:p>
          <a:p>
            <a:pPr lvl="0"/>
            <a:r>
              <a:rPr lang="en-US" sz="8000" noProof="1"/>
              <a:t>HVAC management system of the buidling</a:t>
            </a:r>
            <a:r>
              <a:rPr lang="en-US" noProof="1"/>
              <a:t>
</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lnSpcReduction="10000"/>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Cinémathèque suisse is one of the ten most important film libraries in the world for the scope, diversity, and quality of its collections.</a:t>
            </a:r>
          </a:p>
          <a:p>
            <a:pPr lvl="0"/>
            <a:r>
              <a:rPr lang="en-US" dirty="0"/>
              <a:t>The building covered 150 000m2 area.</a:t>
            </a:r>
            <a:r>
              <a:rPr lang="en-US" noProof="0" dirty="0"/>
              <a:t> </a:t>
            </a:r>
          </a:p>
          <a:p>
            <a:pPr lvl="0"/>
            <a:r>
              <a:rPr lang="en-US" dirty="0" err="1"/>
              <a:t>PcVue</a:t>
            </a:r>
            <a:r>
              <a:rPr lang="en-US" dirty="0"/>
              <a:t> monitors and controls the HVAC system for the entire building connecting </a:t>
            </a:r>
            <a:r>
              <a:rPr lang="en-US" dirty="0" err="1"/>
              <a:t>Wago</a:t>
            </a:r>
            <a:r>
              <a:rPr lang="en-US" dirty="0"/>
              <a:t> devices.</a:t>
            </a:r>
          </a:p>
          <a:p>
            <a:pPr lvl="0"/>
            <a:r>
              <a:rPr lang="en-US" dirty="0"/>
              <a:t>Maintenance teams access the system on a central control room and remotely using web access.</a:t>
            </a:r>
          </a:p>
          <a:p>
            <a:pPr lvl="0"/>
            <a:r>
              <a:rPr lang="en-US" dirty="0"/>
              <a:t>The system optimizes the energy consumed for air conditioning and allowed to reduce by 30% the consumption</a:t>
            </a:r>
          </a:p>
          <a:p>
            <a:pPr lvl="0"/>
            <a:endParaRPr lang="en-US" noProof="0" dirty="0"/>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Penthaz - Switzerland</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lnSpcReduction="10000"/>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Public building</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 : 2302</a:t>
            </a:r>
          </a:p>
          <a:p>
            <a:pPr lvl="0"/>
            <a:endParaRPr lang="en-US" noProof="1"/>
          </a:p>
        </p:txBody>
      </p:sp>
      <p:sp>
        <p:nvSpPr>
          <p:cNvPr id="28" name="Parallélogramme 27"/>
          <p:cNvSpPr/>
          <p:nvPr userDrawn="1"/>
        </p:nvSpPr>
        <p:spPr>
          <a:xfrm>
            <a:off x="8663708" y="-27383"/>
            <a:ext cx="4345060" cy="948894"/>
          </a:xfrm>
          <a:prstGeom prst="parallelogram">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4" name="Groupe 3"/>
          <p:cNvGrpSpPr/>
          <p:nvPr userDrawn="1"/>
        </p:nvGrpSpPr>
        <p:grpSpPr>
          <a:xfrm>
            <a:off x="8994037" y="28733"/>
            <a:ext cx="3153715" cy="829811"/>
            <a:chOff x="8994037" y="28733"/>
            <a:chExt cx="3153715" cy="829811"/>
          </a:xfrm>
        </p:grpSpPr>
        <p:pic>
          <p:nvPicPr>
            <p:cNvPr id="5"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4037" y="35584"/>
              <a:ext cx="822960" cy="82296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1624" y="35584"/>
              <a:ext cx="822960" cy="822960"/>
            </a:xfrm>
            <a:prstGeom prst="rect">
              <a:avLst/>
            </a:prstGeom>
          </p:spPr>
        </p:pic>
        <p:pic>
          <p:nvPicPr>
            <p:cNvPr id="23" name="Imag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1921" y="35584"/>
              <a:ext cx="822960" cy="822960"/>
            </a:xfrm>
            <a:prstGeom prst="rect">
              <a:avLst/>
            </a:prstGeom>
          </p:spPr>
        </p:pic>
        <p:pic>
          <p:nvPicPr>
            <p:cNvPr id="24" name="Imag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33533" y="28733"/>
              <a:ext cx="714219" cy="822960"/>
            </a:xfrm>
            <a:prstGeom prst="rect">
              <a:avLst/>
            </a:prstGeom>
          </p:spPr>
        </p:pic>
      </p:grpSp>
      <p:sp>
        <p:nvSpPr>
          <p:cNvPr id="40" name="Parallélogramme 39"/>
          <p:cNvSpPr/>
          <p:nvPr userDrawn="1"/>
        </p:nvSpPr>
        <p:spPr>
          <a:xfrm>
            <a:off x="8784549" y="32791"/>
            <a:ext cx="442351" cy="747593"/>
          </a:xfrm>
          <a:prstGeom prst="parallelogram">
            <a:avLst>
              <a:gd name="adj" fmla="val 47162"/>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pic>
        <p:nvPicPr>
          <p:cNvPr id="6" name="Imag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9976" y="924303"/>
            <a:ext cx="6164389" cy="3080761"/>
          </a:xfrm>
          <a:prstGeom prst="rect">
            <a:avLst/>
          </a:prstGeom>
        </p:spPr>
      </p:pic>
      <p:pic>
        <p:nvPicPr>
          <p:cNvPr id="7" name="Imag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04647" y="1893710"/>
            <a:ext cx="1919345" cy="959226"/>
          </a:xfrm>
          <a:prstGeom prst="rect">
            <a:avLst/>
          </a:prstGeom>
        </p:spPr>
      </p:pic>
      <p:sp>
        <p:nvSpPr>
          <p:cNvPr id="32" name="Ellipse 31"/>
          <p:cNvSpPr/>
          <p:nvPr/>
        </p:nvSpPr>
        <p:spPr>
          <a:xfrm>
            <a:off x="8198866" y="748826"/>
            <a:ext cx="1311633" cy="48649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991401" y="467203"/>
            <a:ext cx="3905303" cy="369332"/>
          </a:xfrm>
          <a:prstGeom prst="rect">
            <a:avLst/>
          </a:prstGeom>
          <a:noFill/>
        </p:spPr>
        <p:txBody>
          <a:bodyPr wrap="square" rtlCol="0">
            <a:spAutoFit/>
          </a:bodyPr>
          <a:lstStyle/>
          <a:p>
            <a:r>
              <a:rPr lang="fr-FR" dirty="0">
                <a:solidFill>
                  <a:srgbClr val="00B0F0"/>
                </a:solidFill>
              </a:rPr>
              <a:t>Name </a:t>
            </a:r>
            <a:r>
              <a:rPr lang="fr-FR" dirty="0" err="1">
                <a:solidFill>
                  <a:srgbClr val="00B0F0"/>
                </a:solidFill>
              </a:rPr>
              <a:t>may</a:t>
            </a:r>
            <a:r>
              <a:rPr lang="fr-FR" dirty="0">
                <a:solidFill>
                  <a:srgbClr val="00B0F0"/>
                </a:solidFill>
              </a:rPr>
              <a:t> </a:t>
            </a:r>
            <a:r>
              <a:rPr lang="fr-FR" dirty="0" err="1">
                <a:solidFill>
                  <a:srgbClr val="00B0F0"/>
                </a:solidFill>
              </a:rPr>
              <a:t>be</a:t>
            </a:r>
            <a:r>
              <a:rPr lang="fr-FR" dirty="0">
                <a:solidFill>
                  <a:srgbClr val="00B0F0"/>
                </a:solidFill>
              </a:rPr>
              <a:t> </a:t>
            </a:r>
            <a:r>
              <a:rPr lang="fr-FR" dirty="0" err="1">
                <a:solidFill>
                  <a:srgbClr val="00B0F0"/>
                </a:solidFill>
              </a:rPr>
              <a:t>unauthorized</a:t>
            </a:r>
            <a:endParaRPr lang="fr-FR" dirty="0">
              <a:solidFill>
                <a:srgbClr val="00B0F0"/>
              </a:solidFill>
            </a:endParaRPr>
          </a:p>
        </p:txBody>
      </p:sp>
      <p:sp>
        <p:nvSpPr>
          <p:cNvPr id="34" name="Parallélogramme 1">
            <a:extLst>
              <a:ext uri="{FF2B5EF4-FFF2-40B4-BE49-F238E27FC236}">
                <a16:creationId xmlns:a16="http://schemas.microsoft.com/office/drawing/2014/main" id="{BDCF000C-0FB2-861B-B13A-C99697861971}"/>
              </a:ext>
            </a:extLst>
          </p:cNvPr>
          <p:cNvSpPr/>
          <p:nvPr/>
        </p:nvSpPr>
        <p:spPr>
          <a:xfrm>
            <a:off x="-384720" y="-48994"/>
            <a:ext cx="2631480" cy="765430"/>
          </a:xfrm>
          <a:prstGeom prst="parallelogram">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5" name="ZoneTexte 2">
            <a:extLst>
              <a:ext uri="{FF2B5EF4-FFF2-40B4-BE49-F238E27FC236}">
                <a16:creationId xmlns:a16="http://schemas.microsoft.com/office/drawing/2014/main" id="{6A72D2A7-261A-7515-9767-2DF2FD07DBB1}"/>
              </a:ext>
            </a:extLst>
          </p:cNvPr>
          <p:cNvSpPr txBox="1"/>
          <p:nvPr/>
        </p:nvSpPr>
        <p:spPr>
          <a:xfrm>
            <a:off x="-128037" y="8550"/>
            <a:ext cx="2178460" cy="677108"/>
          </a:xfrm>
          <a:prstGeom prst="rect">
            <a:avLst/>
          </a:prstGeom>
          <a:noFill/>
        </p:spPr>
        <p:txBody>
          <a:bodyPr wrap="square" rtlCol="0">
            <a:spAutoFit/>
          </a:bodyPr>
          <a:lstStyle/>
          <a:p>
            <a:pPr algn="ctr"/>
            <a:r>
              <a:rPr lang="en-US" sz="3700" dirty="0">
                <a:solidFill>
                  <a:schemeClr val="bg1"/>
                </a:solidFill>
                <a:latin typeface="Segoe UI" panose="020B0502040204020203" pitchFamily="34" charset="0"/>
                <a:ea typeface="Segoe UI" panose="020B0502040204020203" pitchFamily="34" charset="0"/>
                <a:cs typeface="Segoe UI" panose="020B0502040204020203" pitchFamily="34" charset="0"/>
              </a:rPr>
              <a:t>BMS</a:t>
            </a:r>
            <a:endParaRPr lang="fr-FR" sz="3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34081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ND">
    <p:spTree>
      <p:nvGrpSpPr>
        <p:cNvPr id="1" name=""/>
        <p:cNvGrpSpPr/>
        <p:nvPr/>
      </p:nvGrpSpPr>
      <p:grpSpPr>
        <a:xfrm>
          <a:off x="0" y="0"/>
          <a:ext cx="0" cy="0"/>
          <a:chOff x="0" y="0"/>
          <a:chExt cx="0" cy="0"/>
        </a:xfrm>
      </p:grpSpPr>
      <p:sp>
        <p:nvSpPr>
          <p:cNvPr id="4" name="Parallélogramme 3"/>
          <p:cNvSpPr/>
          <p:nvPr userDrawn="1"/>
        </p:nvSpPr>
        <p:spPr>
          <a:xfrm>
            <a:off x="-1330096" y="1135792"/>
            <a:ext cx="11377264" cy="1988668"/>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i="0" noProof="0" dirty="0" err="1">
                <a:latin typeface="Segoe UI Light" panose="020B0502040204020203" pitchFamily="34" charset="0"/>
                <a:cs typeface="Segoe UI Light" panose="020B0502040204020203" pitchFamily="34" charset="0"/>
              </a:rPr>
              <a:t>Thank</a:t>
            </a:r>
            <a:r>
              <a:rPr lang="fr-FR" sz="4800" i="0" noProof="0" dirty="0">
                <a:latin typeface="Segoe UI Light" panose="020B0502040204020203" pitchFamily="34" charset="0"/>
                <a:cs typeface="Segoe UI Light" panose="020B0502040204020203" pitchFamily="34" charset="0"/>
              </a:rPr>
              <a:t> </a:t>
            </a:r>
            <a:r>
              <a:rPr lang="fr-FR" sz="4800" i="0" noProof="0" dirty="0" err="1">
                <a:latin typeface="Segoe UI Light" panose="020B0502040204020203" pitchFamily="34" charset="0"/>
                <a:cs typeface="Segoe UI Light" panose="020B0502040204020203" pitchFamily="34" charset="0"/>
              </a:rPr>
              <a:t>you</a:t>
            </a:r>
            <a:r>
              <a:rPr lang="fr-FR" sz="4800" i="0" noProof="0" dirty="0">
                <a:latin typeface="Segoe UI Light" panose="020B0502040204020203" pitchFamily="34" charset="0"/>
                <a:cs typeface="Segoe UI Light" panose="020B0502040204020203" pitchFamily="34" charset="0"/>
              </a:rPr>
              <a:t> for </a:t>
            </a:r>
            <a:r>
              <a:rPr lang="fr-FR" sz="4800" i="0" noProof="0" dirty="0" err="1">
                <a:latin typeface="Segoe UI Light" panose="020B0502040204020203" pitchFamily="34" charset="0"/>
                <a:cs typeface="Segoe UI Light" panose="020B0502040204020203" pitchFamily="34" charset="0"/>
              </a:rPr>
              <a:t>your</a:t>
            </a:r>
            <a:r>
              <a:rPr lang="fr-FR" sz="4800" i="0" noProof="0" dirty="0">
                <a:latin typeface="Segoe UI Light" panose="020B0502040204020203" pitchFamily="34" charset="0"/>
                <a:cs typeface="Segoe UI Light" panose="020B0502040204020203" pitchFamily="34" charset="0"/>
              </a:rPr>
              <a:t> attention</a:t>
            </a:r>
          </a:p>
        </p:txBody>
      </p:sp>
      <p:sp>
        <p:nvSpPr>
          <p:cNvPr id="32" name="Sh17"/>
          <p:cNvSpPr>
            <a:spLocks noGrp="1"/>
          </p:cNvSpPr>
          <p:nvPr>
            <p:ph type="dt" sz="half" idx="10"/>
          </p:nvPr>
        </p:nvSpPr>
        <p:spPr>
          <a:xfrm>
            <a:off x="0" y="6452037"/>
            <a:ext cx="1631503" cy="141418"/>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fld id="{0DAE4C3A-8F18-4BA3-A02A-2DDEF27CEAF6}" type="datetimeFigureOut">
              <a:rPr lang="en-US" smtClean="0"/>
              <a:pPr/>
              <a:t>8/10/2022</a:t>
            </a:fld>
            <a:endParaRPr lang="en-US" dirty="0"/>
          </a:p>
        </p:txBody>
      </p:sp>
      <p:sp>
        <p:nvSpPr>
          <p:cNvPr id="33" name="Sh16"/>
          <p:cNvSpPr txBox="1"/>
          <p:nvPr userDrawn="1"/>
        </p:nvSpPr>
        <p:spPr>
          <a:xfrm>
            <a:off x="911424" y="3414752"/>
            <a:ext cx="3240360" cy="461665"/>
          </a:xfrm>
          <a:prstGeom prst="rect">
            <a:avLst/>
          </a:prstGeom>
          <a:noFill/>
        </p:spPr>
        <p:txBody>
          <a:bodyPr wrap="square" rtlCol="0">
            <a:spAutoFit/>
          </a:bodyPr>
          <a:lstStyle/>
          <a:p>
            <a:r>
              <a:rPr lang="fr-FR" sz="2400" dirty="0">
                <a:latin typeface="Segoe UI" panose="020B0502040204020203" pitchFamily="34" charset="0"/>
                <a:ea typeface="Segoe UI" panose="020B0502040204020203" pitchFamily="34" charset="0"/>
                <a:cs typeface="Segoe UI" panose="020B0502040204020203" pitchFamily="34" charset="0"/>
              </a:rPr>
              <a:t>Arc Informatique</a:t>
            </a:r>
          </a:p>
        </p:txBody>
      </p:sp>
      <p:sp>
        <p:nvSpPr>
          <p:cNvPr id="34" name="Sh15"/>
          <p:cNvSpPr txBox="1"/>
          <p:nvPr userDrawn="1"/>
        </p:nvSpPr>
        <p:spPr>
          <a:xfrm>
            <a:off x="6528048" y="3560887"/>
            <a:ext cx="2880320" cy="1938992"/>
          </a:xfrm>
          <a:prstGeom prst="rect">
            <a:avLst/>
          </a:prstGeom>
          <a:noFill/>
        </p:spPr>
        <p:txBody>
          <a:bodyPr wrap="square" rtlCol="0">
            <a:spAutoFit/>
          </a:bodyPr>
          <a:lstStyle/>
          <a:p>
            <a:r>
              <a:rPr lang="fr-FR" sz="2400" dirty="0">
                <a:latin typeface="Segoe UI" panose="020B0502040204020203" pitchFamily="34" charset="0"/>
                <a:ea typeface="Segoe UI" panose="020B0502040204020203" pitchFamily="34" charset="0"/>
                <a:cs typeface="Segoe UI" panose="020B0502040204020203" pitchFamily="34" charset="0"/>
              </a:rPr>
              <a:t>Phone:</a:t>
            </a:r>
          </a:p>
          <a:p>
            <a:r>
              <a:rPr lang="fr-FR" sz="2400" i="0" dirty="0">
                <a:latin typeface="Segoe UI" panose="020B0502040204020203" pitchFamily="34" charset="0"/>
                <a:ea typeface="Segoe UI" panose="020B0502040204020203" pitchFamily="34" charset="0"/>
                <a:cs typeface="Segoe UI" panose="020B0502040204020203" pitchFamily="34" charset="0"/>
              </a:rPr>
              <a:t>Fax:</a:t>
            </a:r>
          </a:p>
          <a:p>
            <a:r>
              <a:rPr lang="fr-FR" sz="2400" i="0" dirty="0">
                <a:latin typeface="Segoe UI" panose="020B0502040204020203" pitchFamily="34" charset="0"/>
                <a:ea typeface="Segoe UI" panose="020B0502040204020203" pitchFamily="34" charset="0"/>
                <a:cs typeface="Segoe UI" panose="020B0502040204020203" pitchFamily="34" charset="0"/>
              </a:rPr>
              <a:t>Mail:</a:t>
            </a:r>
          </a:p>
          <a:p>
            <a:r>
              <a:rPr lang="fr-FR" sz="2400" i="0" dirty="0" err="1">
                <a:latin typeface="Segoe UI" panose="020B0502040204020203" pitchFamily="34" charset="0"/>
                <a:ea typeface="Segoe UI" panose="020B0502040204020203" pitchFamily="34" charset="0"/>
                <a:cs typeface="Segoe UI" panose="020B0502040204020203" pitchFamily="34" charset="0"/>
              </a:rPr>
              <a:t>Website</a:t>
            </a:r>
            <a:r>
              <a:rPr lang="fr-FR" sz="2400" i="0" dirty="0">
                <a:latin typeface="Segoe UI" panose="020B0502040204020203" pitchFamily="34" charset="0"/>
                <a:ea typeface="Segoe UI" panose="020B0502040204020203" pitchFamily="34" charset="0"/>
                <a:cs typeface="Segoe UI" panose="020B0502040204020203" pitchFamily="34" charset="0"/>
              </a:rPr>
              <a:t>:</a:t>
            </a:r>
            <a:r>
              <a:rPr lang="fr-FR" sz="2400" i="0" dirty="0"/>
              <a:t> </a:t>
            </a:r>
            <a:r>
              <a:rPr lang="fr-FR" sz="2400" i="0" dirty="0">
                <a:latin typeface="Segoe UI" panose="020B0502040204020203" pitchFamily="34" charset="0"/>
                <a:ea typeface="Segoe UI" panose="020B0502040204020203" pitchFamily="34" charset="0"/>
                <a:cs typeface="Segoe UI" panose="020B0502040204020203" pitchFamily="34" charset="0"/>
              </a:rPr>
              <a:t>www.arcinfo.com</a:t>
            </a:r>
          </a:p>
        </p:txBody>
      </p:sp>
      <p:pic>
        <p:nvPicPr>
          <p:cNvPr id="35" name="Sh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2153" y="5493069"/>
            <a:ext cx="792549" cy="792549"/>
          </a:xfrm>
          <a:prstGeom prst="rect">
            <a:avLst/>
          </a:prstGeom>
        </p:spPr>
      </p:pic>
      <p:pic>
        <p:nvPicPr>
          <p:cNvPr id="36" name="Sh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6742" y="5493069"/>
            <a:ext cx="800169" cy="800169"/>
          </a:xfrm>
          <a:prstGeom prst="rect">
            <a:avLst/>
          </a:prstGeom>
        </p:spPr>
      </p:pic>
      <p:pic>
        <p:nvPicPr>
          <p:cNvPr id="37" name="Sh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1814" y="5493069"/>
            <a:ext cx="784928" cy="784928"/>
          </a:xfrm>
          <a:prstGeom prst="rect">
            <a:avLst/>
          </a:prstGeom>
        </p:spPr>
      </p:pic>
      <p:pic>
        <p:nvPicPr>
          <p:cNvPr id="38" name="Sh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6403" y="5493069"/>
            <a:ext cx="815411" cy="815411"/>
          </a:xfrm>
          <a:prstGeom prst="rect">
            <a:avLst/>
          </a:prstGeom>
        </p:spPr>
      </p:pic>
      <p:pic>
        <p:nvPicPr>
          <p:cNvPr id="39" name="Sh0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5751" y="5493069"/>
            <a:ext cx="830652" cy="830652"/>
          </a:xfrm>
          <a:prstGeom prst="rect">
            <a:avLst/>
          </a:prstGeom>
        </p:spPr>
      </p:pic>
      <p:sp>
        <p:nvSpPr>
          <p:cNvPr id="40" name="Sh08"/>
          <p:cNvSpPr>
            <a:spLocks noGrp="1"/>
          </p:cNvSpPr>
          <p:nvPr>
            <p:ph idx="18" hasCustomPrompt="1"/>
          </p:nvPr>
        </p:nvSpPr>
        <p:spPr>
          <a:xfrm>
            <a:off x="911424" y="3871729"/>
            <a:ext cx="4176464" cy="335111"/>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Manuel NAU</a:t>
            </a:r>
          </a:p>
          <a:p>
            <a:pPr lvl="0"/>
            <a:endParaRPr lang="en-US" noProof="1"/>
          </a:p>
        </p:txBody>
      </p:sp>
      <p:sp>
        <p:nvSpPr>
          <p:cNvPr id="41" name="Sh07"/>
          <p:cNvSpPr>
            <a:spLocks noGrp="1"/>
          </p:cNvSpPr>
          <p:nvPr>
            <p:ph idx="19" hasCustomPrompt="1"/>
          </p:nvPr>
        </p:nvSpPr>
        <p:spPr>
          <a:xfrm>
            <a:off x="911424" y="4278848"/>
            <a:ext cx="4896544" cy="360040"/>
          </a:xfrm>
          <a:ln>
            <a:noFill/>
          </a:ln>
        </p:spPr>
        <p:txBody>
          <a:bodyPr>
            <a:normAutofit lnSpcReduction="10000"/>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 </a:t>
            </a:r>
            <a:endParaRPr lang="en-US" noProof="1"/>
          </a:p>
        </p:txBody>
      </p:sp>
      <p:sp>
        <p:nvSpPr>
          <p:cNvPr id="42" name="Sh06"/>
          <p:cNvSpPr>
            <a:spLocks noGrp="1"/>
          </p:cNvSpPr>
          <p:nvPr>
            <p:ph idx="20" hasCustomPrompt="1"/>
          </p:nvPr>
        </p:nvSpPr>
        <p:spPr>
          <a:xfrm>
            <a:off x="911424" y="4661205"/>
            <a:ext cx="4896544" cy="335111"/>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Schleitheimerstrasse 42a</a:t>
            </a:r>
            <a:endParaRPr lang="en-US" noProof="1"/>
          </a:p>
          <a:p>
            <a:pPr lvl="0"/>
            <a:endParaRPr lang="en-US" noProof="1"/>
          </a:p>
        </p:txBody>
      </p:sp>
      <p:sp>
        <p:nvSpPr>
          <p:cNvPr id="43" name="Sh05"/>
          <p:cNvSpPr>
            <a:spLocks noGrp="1"/>
          </p:cNvSpPr>
          <p:nvPr>
            <p:ph idx="21" hasCustomPrompt="1"/>
          </p:nvPr>
        </p:nvSpPr>
        <p:spPr>
          <a:xfrm>
            <a:off x="911424" y="5018633"/>
            <a:ext cx="4896544" cy="335111"/>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fr-FR" noProof="1"/>
              <a:t>Adress Line 3</a:t>
            </a:r>
            <a:endParaRPr lang="en-US" noProof="1"/>
          </a:p>
          <a:p>
            <a:pPr lvl="0"/>
            <a:endParaRPr lang="en-US" noProof="1"/>
          </a:p>
        </p:txBody>
      </p:sp>
      <p:sp>
        <p:nvSpPr>
          <p:cNvPr id="44" name="Sh04"/>
          <p:cNvSpPr>
            <a:spLocks noGrp="1"/>
          </p:cNvSpPr>
          <p:nvPr>
            <p:ph idx="22" hasCustomPrompt="1"/>
          </p:nvPr>
        </p:nvSpPr>
        <p:spPr>
          <a:xfrm>
            <a:off x="7752184" y="3663426"/>
            <a:ext cx="4032448" cy="335111"/>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a:t>
            </a:r>
          </a:p>
          <a:p>
            <a:pPr lvl="0"/>
            <a:endParaRPr lang="en-US" noProof="1"/>
          </a:p>
        </p:txBody>
      </p:sp>
      <p:sp>
        <p:nvSpPr>
          <p:cNvPr id="45" name="Sh03"/>
          <p:cNvSpPr>
            <a:spLocks noGrp="1"/>
          </p:cNvSpPr>
          <p:nvPr>
            <p:ph idx="23" hasCustomPrompt="1"/>
          </p:nvPr>
        </p:nvSpPr>
        <p:spPr>
          <a:xfrm>
            <a:off x="7752184" y="4023297"/>
            <a:ext cx="4032448" cy="335111"/>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a:t>
            </a:r>
          </a:p>
          <a:p>
            <a:pPr lvl="0"/>
            <a:endParaRPr lang="en-US" noProof="1"/>
          </a:p>
        </p:txBody>
      </p:sp>
      <p:sp>
        <p:nvSpPr>
          <p:cNvPr id="46" name="Sh02"/>
          <p:cNvSpPr>
            <a:spLocks noGrp="1"/>
          </p:cNvSpPr>
          <p:nvPr>
            <p:ph idx="24" hasCustomPrompt="1"/>
          </p:nvPr>
        </p:nvSpPr>
        <p:spPr>
          <a:xfrm>
            <a:off x="7752184" y="4362828"/>
            <a:ext cx="4032448" cy="335111"/>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a:t>
            </a:r>
          </a:p>
          <a:p>
            <a:pPr lvl="0"/>
            <a:endParaRPr lang="en-US" noProof="1"/>
          </a:p>
        </p:txBody>
      </p:sp>
      <p:sp>
        <p:nvSpPr>
          <p:cNvPr id="47" name="Sh01"/>
          <p:cNvSpPr>
            <a:spLocks noGrp="1"/>
          </p:cNvSpPr>
          <p:nvPr>
            <p:ph idx="25" hasCustomPrompt="1"/>
          </p:nvPr>
        </p:nvSpPr>
        <p:spPr>
          <a:xfrm>
            <a:off x="7752184" y="4713016"/>
            <a:ext cx="4032448" cy="335111"/>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a:t>
            </a:r>
          </a:p>
          <a:p>
            <a:pPr lvl="0"/>
            <a:endParaRPr lang="en-US" noProof="1"/>
          </a:p>
        </p:txBody>
      </p:sp>
    </p:spTree>
    <p:extLst>
      <p:ext uri="{BB962C8B-B14F-4D97-AF65-F5344CB8AC3E}">
        <p14:creationId xmlns:p14="http://schemas.microsoft.com/office/powerpoint/2010/main" val="46131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7F38-BFB9-5BFB-DFEC-908BB90AA0E7}"/>
              </a:ext>
            </a:extLst>
          </p:cNvPr>
          <p:cNvSpPr>
            <a:spLocks noGrp="1"/>
          </p:cNvSpPr>
          <p:nvPr>
            <p:ph type="ctrTitle"/>
          </p:nvPr>
        </p:nvSpPr>
        <p:spPr/>
        <p:txBody>
          <a:bodyPr>
            <a:normAutofit/>
          </a:bodyPr>
          <a:lstStyle/>
          <a:p>
            <a:r>
              <a:rPr lang="fr-FR" sz="4400" dirty="0"/>
              <a:t>Content for a </a:t>
            </a:r>
            <a:r>
              <a:rPr lang="fr-FR" sz="4400" dirty="0" err="1"/>
              <a:t>reference</a:t>
            </a:r>
            <a:endParaRPr lang="fr-FR" sz="4400" dirty="0"/>
          </a:p>
        </p:txBody>
      </p:sp>
      <p:sp>
        <p:nvSpPr>
          <p:cNvPr id="3" name="Subtitle 2">
            <a:extLst>
              <a:ext uri="{FF2B5EF4-FFF2-40B4-BE49-F238E27FC236}">
                <a16:creationId xmlns:a16="http://schemas.microsoft.com/office/drawing/2014/main" id="{E542AC02-00F3-F1DE-3504-A080916D99FD}"/>
              </a:ext>
            </a:extLst>
          </p:cNvPr>
          <p:cNvSpPr>
            <a:spLocks noGrp="1"/>
          </p:cNvSpPr>
          <p:nvPr>
            <p:ph type="subTitle" idx="1"/>
          </p:nvPr>
        </p:nvSpPr>
        <p:spPr/>
        <p:txBody>
          <a:bodyPr/>
          <a:lstStyle/>
          <a:p>
            <a:r>
              <a:rPr lang="fr-FR" dirty="0"/>
              <a:t>DO/DON’T</a:t>
            </a:r>
          </a:p>
        </p:txBody>
      </p:sp>
      <p:sp>
        <p:nvSpPr>
          <p:cNvPr id="4" name="Picture Placeholder 3">
            <a:extLst>
              <a:ext uri="{FF2B5EF4-FFF2-40B4-BE49-F238E27FC236}">
                <a16:creationId xmlns:a16="http://schemas.microsoft.com/office/drawing/2014/main" id="{D32B7F60-705F-C6B5-CA47-CD4F11EEFABE}"/>
              </a:ext>
            </a:extLst>
          </p:cNvPr>
          <p:cNvSpPr>
            <a:spLocks noGrp="1"/>
          </p:cNvSpPr>
          <p:nvPr>
            <p:ph type="pic" sz="quarter" idx="13"/>
          </p:nvPr>
        </p:nvSpPr>
        <p:spPr/>
      </p:sp>
    </p:spTree>
    <p:extLst>
      <p:ext uri="{BB962C8B-B14F-4D97-AF65-F5344CB8AC3E}">
        <p14:creationId xmlns:p14="http://schemas.microsoft.com/office/powerpoint/2010/main" val="350050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BMS">
    <p:spTree>
      <p:nvGrpSpPr>
        <p:cNvPr id="1" name=""/>
        <p:cNvGrpSpPr/>
        <p:nvPr/>
      </p:nvGrpSpPr>
      <p:grpSpPr>
        <a:xfrm>
          <a:off x="0" y="0"/>
          <a:ext cx="0" cy="0"/>
          <a:chOff x="0" y="0"/>
          <a:chExt cx="0" cy="0"/>
        </a:xfrm>
      </p:grpSpPr>
      <p:grpSp>
        <p:nvGrpSpPr>
          <p:cNvPr id="18" name="Groupe 17"/>
          <p:cNvGrpSpPr/>
          <p:nvPr userDrawn="1"/>
        </p:nvGrpSpPr>
        <p:grpSpPr>
          <a:xfrm>
            <a:off x="1009915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13" name="Parallélogramme 12"/>
          <p:cNvSpPr/>
          <p:nvPr userDrawn="1"/>
        </p:nvSpPr>
        <p:spPr>
          <a:xfrm>
            <a:off x="-384720" y="-27383"/>
            <a:ext cx="2592288" cy="747383"/>
          </a:xfrm>
          <a:prstGeom prst="parallelogram">
            <a:avLst/>
          </a:prstGeom>
          <a:solidFill>
            <a:srgbClr val="27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i="1" noProof="0" dirty="0"/>
              <a:t>Technical properties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dirty="0"/>
              <a:t>Indicate any relevant technical points that can demonstrate the benefits for  the specific project</a:t>
            </a:r>
            <a:endParaRPr lang="en-US" noProof="0" dirty="0"/>
          </a:p>
          <a:p>
            <a:pPr lvl="0"/>
            <a:endParaRPr lang="fr-FR" dirty="0"/>
          </a:p>
          <a:p>
            <a:pPr lvl="0"/>
            <a:endParaRPr lang="fr-FR" dirty="0"/>
          </a:p>
        </p:txBody>
      </p:sp>
      <p:sp>
        <p:nvSpPr>
          <p:cNvPr id="14" name="Sh06"/>
          <p:cNvSpPr>
            <a:spLocks noGrp="1"/>
          </p:cNvSpPr>
          <p:nvPr>
            <p:ph idx="1" hasCustomPrompt="1"/>
          </p:nvPr>
        </p:nvSpPr>
        <p:spPr>
          <a:xfrm>
            <a:off x="126232" y="921511"/>
            <a:ext cx="5616624" cy="851305"/>
          </a:xfrm>
          <a:ln>
            <a:noFill/>
          </a:ln>
        </p:spPr>
        <p:txBody>
          <a:bodyPr>
            <a:normAutofit fontScale="77500" lnSpcReduction="20000"/>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i="1" noProof="1"/>
              <a:t>TITLE: </a:t>
            </a:r>
            <a:br>
              <a:rPr lang="en-US" noProof="1"/>
            </a:br>
            <a:r>
              <a:rPr lang="en-US" noProof="1">
                <a:solidFill>
                  <a:srgbClr val="418FDE"/>
                </a:solidFill>
              </a:rPr>
              <a:t>Site or the customer</a:t>
            </a:r>
            <a:br>
              <a:rPr lang="en-US" noProof="1">
                <a:solidFill>
                  <a:srgbClr val="418FDE"/>
                </a:solidFill>
              </a:rPr>
            </a:br>
            <a:r>
              <a:rPr lang="en-US" noProof="1">
                <a:solidFill>
                  <a:srgbClr val="418FDE"/>
                </a:solidFill>
              </a:rPr>
              <a:t>Project name</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fontScale="77500" lnSpcReduction="20000"/>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sz="2800" i="1" dirty="0"/>
              <a:t>Project description</a:t>
            </a:r>
          </a:p>
          <a:p>
            <a:pPr lvl="0"/>
            <a:r>
              <a:rPr lang="en-US" sz="2800" dirty="0">
                <a:solidFill>
                  <a:srgbClr val="418FDE"/>
                </a:solidFill>
              </a:rPr>
              <a:t>Instead of:</a:t>
            </a:r>
          </a:p>
          <a:p>
            <a:pPr marL="457200" lvl="0" indent="-457200">
              <a:buFont typeface="Symbol" panose="05050102010706020507" pitchFamily="18" charset="2"/>
              <a:buChar char="Þ"/>
            </a:pPr>
            <a:r>
              <a:rPr lang="en-US" dirty="0">
                <a:solidFill>
                  <a:srgbClr val="418FDE"/>
                </a:solidFill>
              </a:rPr>
              <a:t>Describe the site activity with too much details</a:t>
            </a:r>
          </a:p>
          <a:p>
            <a:pPr marL="457200" lvl="0" indent="-457200">
              <a:buFont typeface="Symbol" panose="05050102010706020507" pitchFamily="18" charset="2"/>
              <a:buChar char="Þ"/>
            </a:pPr>
            <a:r>
              <a:rPr lang="en-US" dirty="0">
                <a:solidFill>
                  <a:srgbClr val="418FDE"/>
                </a:solidFill>
              </a:rPr>
              <a:t>Not explain what </a:t>
            </a:r>
            <a:r>
              <a:rPr lang="en-US" dirty="0" err="1">
                <a:solidFill>
                  <a:srgbClr val="418FDE"/>
                </a:solidFill>
              </a:rPr>
              <a:t>PcVue</a:t>
            </a:r>
            <a:r>
              <a:rPr lang="en-US" dirty="0">
                <a:solidFill>
                  <a:srgbClr val="418FDE"/>
                </a:solidFill>
              </a:rPr>
              <a:t> does, how and for what benefits</a:t>
            </a:r>
          </a:p>
          <a:p>
            <a:pPr marL="457200" lvl="0" indent="-457200">
              <a:buFont typeface="Symbol" panose="05050102010706020507" pitchFamily="18" charset="2"/>
              <a:buChar char="Þ"/>
            </a:pPr>
            <a:r>
              <a:rPr lang="en-US" dirty="0">
                <a:solidFill>
                  <a:srgbClr val="418FDE"/>
                </a:solidFill>
              </a:rPr>
              <a:t>Give too many technical details with no benefits</a:t>
            </a:r>
          </a:p>
          <a:p>
            <a:pPr lvl="0"/>
            <a:r>
              <a:rPr lang="en-US" sz="2800" dirty="0">
                <a:solidFill>
                  <a:srgbClr val="418FDE"/>
                </a:solidFill>
              </a:rPr>
              <a:t>Prefer</a:t>
            </a:r>
          </a:p>
          <a:p>
            <a:pPr marL="342900" lvl="0" indent="-342900">
              <a:buFont typeface="Symbol" panose="05050102010706020507" pitchFamily="18" charset="2"/>
              <a:buChar char="Þ"/>
            </a:pPr>
            <a:r>
              <a:rPr lang="en-US" dirty="0">
                <a:solidFill>
                  <a:srgbClr val="418FDE"/>
                </a:solidFill>
              </a:rPr>
              <a:t>Describe briefly what is the site activity and the context</a:t>
            </a:r>
          </a:p>
          <a:p>
            <a:pPr marL="342900" lvl="0" indent="-342900">
              <a:buFont typeface="Symbol" panose="05050102010706020507" pitchFamily="18" charset="2"/>
              <a:buChar char="Þ"/>
            </a:pPr>
            <a:r>
              <a:rPr lang="en-US" dirty="0">
                <a:solidFill>
                  <a:srgbClr val="418FDE"/>
                </a:solidFill>
              </a:rPr>
              <a:t>Explain:</a:t>
            </a:r>
          </a:p>
          <a:p>
            <a:pPr marL="857250" lvl="1" indent="-342900">
              <a:buFont typeface="Symbol" panose="05050102010706020507" pitchFamily="18" charset="2"/>
              <a:buChar char="Þ"/>
            </a:pPr>
            <a:r>
              <a:rPr lang="en-US" dirty="0">
                <a:solidFill>
                  <a:srgbClr val="418FDE"/>
                </a:solidFill>
              </a:rPr>
              <a:t>What </a:t>
            </a:r>
            <a:r>
              <a:rPr lang="en-US" dirty="0" err="1">
                <a:solidFill>
                  <a:srgbClr val="418FDE"/>
                </a:solidFill>
              </a:rPr>
              <a:t>PcVue</a:t>
            </a:r>
            <a:r>
              <a:rPr lang="en-US" dirty="0">
                <a:solidFill>
                  <a:srgbClr val="418FDE"/>
                </a:solidFill>
              </a:rPr>
              <a:t> does?</a:t>
            </a:r>
          </a:p>
          <a:p>
            <a:pPr marL="857250" lvl="1" indent="-342900">
              <a:buFont typeface="Symbol" panose="05050102010706020507" pitchFamily="18" charset="2"/>
              <a:buChar char="Þ"/>
            </a:pPr>
            <a:r>
              <a:rPr lang="en-US" noProof="0" dirty="0">
                <a:solidFill>
                  <a:srgbClr val="418FDE"/>
                </a:solidFill>
              </a:rPr>
              <a:t>How is it done? </a:t>
            </a:r>
          </a:p>
          <a:p>
            <a:pPr marL="857250" lvl="1" indent="-342900">
              <a:buFont typeface="Symbol" panose="05050102010706020507" pitchFamily="18" charset="2"/>
              <a:buChar char="Þ"/>
            </a:pPr>
            <a:r>
              <a:rPr lang="en-US" dirty="0">
                <a:solidFill>
                  <a:srgbClr val="418FDE"/>
                </a:solidFill>
              </a:rPr>
              <a:t>What are the benefits for the customer?</a:t>
            </a:r>
          </a:p>
          <a:p>
            <a:pPr marL="342900" lvl="0" indent="-342900">
              <a:buFont typeface="Symbol" panose="05050102010706020507" pitchFamily="18" charset="2"/>
              <a:buChar char="Þ"/>
            </a:pPr>
            <a:r>
              <a:rPr lang="en-US" dirty="0">
                <a:solidFill>
                  <a:srgbClr val="418FDE"/>
                </a:solidFill>
              </a:rPr>
              <a:t>Mention relevant figures if possible so the reader can compare</a:t>
            </a:r>
          </a:p>
          <a:p>
            <a:pPr lvl="0"/>
            <a:endParaRPr lang="en-US" noProof="0" dirty="0"/>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Meyrin - Switzerland</a:t>
            </a:r>
          </a:p>
          <a:p>
            <a:pPr lvl="0"/>
            <a:endParaRPr lang="en-US" noProof="1"/>
          </a:p>
        </p:txBody>
      </p:sp>
      <p:sp>
        <p:nvSpPr>
          <p:cNvPr id="22" name="Sh03"/>
          <p:cNvSpPr>
            <a:spLocks noGrp="1"/>
          </p:cNvSpPr>
          <p:nvPr>
            <p:ph idx="19" hasCustomPrompt="1"/>
          </p:nvPr>
        </p:nvSpPr>
        <p:spPr>
          <a:xfrm>
            <a:off x="2315580" y="141027"/>
            <a:ext cx="6279308" cy="561843"/>
          </a:xfrm>
          <a:ln>
            <a:noFill/>
          </a:ln>
        </p:spPr>
        <p:txBody>
          <a:bodyPr>
            <a:normAutofit lnSpcReduction="10000"/>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Mall</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 : 2126</a:t>
            </a:r>
          </a:p>
          <a:p>
            <a:pPr lvl="0"/>
            <a:endParaRPr lang="en-US" noProof="1"/>
          </a:p>
        </p:txBody>
      </p:sp>
      <p:sp>
        <p:nvSpPr>
          <p:cNvPr id="2" name="Parallélogramme 1"/>
          <p:cNvSpPr/>
          <p:nvPr userDrawn="1"/>
        </p:nvSpPr>
        <p:spPr>
          <a:xfrm>
            <a:off x="-384720" y="-48994"/>
            <a:ext cx="2631480" cy="765430"/>
          </a:xfrm>
          <a:prstGeom prst="parallelogram">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28037" y="8550"/>
            <a:ext cx="2178460" cy="677108"/>
          </a:xfrm>
          <a:prstGeom prst="rect">
            <a:avLst/>
          </a:prstGeom>
          <a:noFill/>
        </p:spPr>
        <p:txBody>
          <a:bodyPr wrap="square" rtlCol="0">
            <a:spAutoFit/>
          </a:bodyPr>
          <a:lstStyle/>
          <a:p>
            <a:pPr algn="ctr"/>
            <a:r>
              <a:rPr lang="en-US" sz="3700" dirty="0">
                <a:solidFill>
                  <a:schemeClr val="bg1"/>
                </a:solidFill>
                <a:latin typeface="Segoe UI" panose="020B0502040204020203" pitchFamily="34" charset="0"/>
                <a:ea typeface="Segoe UI" panose="020B0502040204020203" pitchFamily="34" charset="0"/>
                <a:cs typeface="Segoe UI" panose="020B0502040204020203" pitchFamily="34" charset="0"/>
              </a:rPr>
              <a:t>BMS</a:t>
            </a:r>
            <a:endParaRPr lang="fr-FR" sz="3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Parallélogramme 25"/>
          <p:cNvSpPr/>
          <p:nvPr userDrawn="1"/>
        </p:nvSpPr>
        <p:spPr>
          <a:xfrm>
            <a:off x="8663708" y="-27383"/>
            <a:ext cx="4345060" cy="948894"/>
          </a:xfrm>
          <a:prstGeom prst="parallelogram">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27" name="Groupe 26"/>
          <p:cNvGrpSpPr/>
          <p:nvPr userDrawn="1"/>
        </p:nvGrpSpPr>
        <p:grpSpPr>
          <a:xfrm>
            <a:off x="8944586" y="2784"/>
            <a:ext cx="3099779" cy="861842"/>
            <a:chOff x="9257114" y="12997"/>
            <a:chExt cx="2485927" cy="861842"/>
          </a:xfrm>
        </p:grpSpPr>
        <p:pic>
          <p:nvPicPr>
            <p:cNvPr id="4" name="Image 29"/>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257114" y="22113"/>
              <a:ext cx="604663" cy="852726"/>
            </a:xfrm>
            <a:prstGeom prst="rect">
              <a:avLst/>
            </a:prstGeom>
            <a:ln>
              <a:noFill/>
            </a:ln>
            <a:effectLst/>
          </p:spPr>
        </p:pic>
        <p:pic>
          <p:nvPicPr>
            <p:cNvPr id="31" name="Imag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836" y="12997"/>
              <a:ext cx="635787" cy="861842"/>
            </a:xfrm>
            <a:prstGeom prst="rect">
              <a:avLst/>
            </a:prstGeom>
            <a:ln>
              <a:noFill/>
            </a:ln>
            <a:effectLst/>
          </p:spPr>
        </p:pic>
        <p:pic>
          <p:nvPicPr>
            <p:cNvPr id="32" name="Imag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82767" y="24905"/>
              <a:ext cx="660274" cy="849934"/>
            </a:xfrm>
            <a:prstGeom prst="rect">
              <a:avLst/>
            </a:prstGeom>
            <a:ln>
              <a:noFill/>
            </a:ln>
            <a:effectLst/>
          </p:spPr>
        </p:pic>
        <p:pic>
          <p:nvPicPr>
            <p:cNvPr id="33" name="Imag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0119" y="28210"/>
              <a:ext cx="612648" cy="846629"/>
            </a:xfrm>
            <a:prstGeom prst="rect">
              <a:avLst/>
            </a:prstGeom>
            <a:ln>
              <a:noFill/>
            </a:ln>
            <a:effectLst/>
          </p:spPr>
        </p:pic>
      </p:grpSp>
      <p:sp>
        <p:nvSpPr>
          <p:cNvPr id="34" name="Parallélogramme 33"/>
          <p:cNvSpPr/>
          <p:nvPr userDrawn="1"/>
        </p:nvSpPr>
        <p:spPr>
          <a:xfrm>
            <a:off x="8671880" y="-14563"/>
            <a:ext cx="500127" cy="940777"/>
          </a:xfrm>
          <a:prstGeom prst="parallelogram">
            <a:avLst>
              <a:gd name="adj" fmla="val 47162"/>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pic>
        <p:nvPicPr>
          <p:cNvPr id="30" name="Image 29"/>
          <p:cNvPicPr preferRelativeResize="0">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5879976" y="924303"/>
            <a:ext cx="6164389" cy="3080761"/>
          </a:xfrm>
          <a:prstGeom prst="rect">
            <a:avLst/>
          </a:prstGeom>
          <a:ln>
            <a:noFill/>
          </a:ln>
          <a:effectLst/>
        </p:spPr>
      </p:pic>
      <p:pic>
        <p:nvPicPr>
          <p:cNvPr id="5" name="Image 29"/>
          <p:cNvPicPr preferRelativeResize="0">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4104647" y="1893710"/>
            <a:ext cx="1919345" cy="959226"/>
          </a:xfrm>
          <a:prstGeom prst="rect">
            <a:avLst/>
          </a:prstGeom>
          <a:ln>
            <a:noFill/>
          </a:ln>
          <a:effectLst/>
        </p:spPr>
      </p:pic>
      <p:sp>
        <p:nvSpPr>
          <p:cNvPr id="29" name="Sh06">
            <a:extLst>
              <a:ext uri="{FF2B5EF4-FFF2-40B4-BE49-F238E27FC236}">
                <a16:creationId xmlns:a16="http://schemas.microsoft.com/office/drawing/2014/main" id="{1609C4E8-5B8A-8AFE-95FD-C2587131BB9C}"/>
              </a:ext>
            </a:extLst>
          </p:cNvPr>
          <p:cNvSpPr txBox="1">
            <a:spLocks/>
          </p:cNvSpPr>
          <p:nvPr/>
        </p:nvSpPr>
        <p:spPr>
          <a:xfrm>
            <a:off x="6192879" y="2076307"/>
            <a:ext cx="5616624" cy="851305"/>
          </a:xfrm>
          <a:prstGeom prst="rect">
            <a:avLst/>
          </a:prstGeom>
          <a:solidFill>
            <a:schemeClr val="bg1"/>
          </a:solidFill>
          <a:ln>
            <a:solidFill>
              <a:schemeClr val="bg1"/>
            </a:solidFill>
          </a:ln>
        </p:spPr>
        <p:txBody>
          <a:bodyPr vert="horz" lIns="91440" tIns="45720" rIns="91440" bIns="45720" rtlCol="0">
            <a:normAutofit/>
          </a:bodyPr>
          <a:lstStyle>
            <a:lvl1pPr marL="0" indent="0" algn="l" defTabSz="685800" rtl="0" eaLnBrk="1" latinLnBrk="0" hangingPunct="1">
              <a:lnSpc>
                <a:spcPct val="90000"/>
              </a:lnSpc>
              <a:spcBef>
                <a:spcPts val="750"/>
              </a:spcBef>
              <a:buClr>
                <a:srgbClr val="BDBEC0"/>
              </a:buClr>
              <a:buFont typeface="Wingdings" panose="05000000000000000000" pitchFamily="2" charset="2"/>
              <a:buNone/>
              <a:defRPr sz="28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Clr>
                <a:srgbClr val="004C97"/>
              </a:buClr>
              <a:buFont typeface="Wingdings" panose="05000000000000000000" pitchFamily="2" charset="2"/>
              <a:buChar char="§"/>
              <a:defRPr sz="28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4C97"/>
              </a:buClr>
              <a:buFont typeface="Wingdings" panose="05000000000000000000" pitchFamily="2" charset="2"/>
              <a:buChar char="§"/>
              <a:defRPr sz="200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Clr>
                <a:srgbClr val="C00000"/>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C00000"/>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200" noProof="1">
                <a:solidFill>
                  <a:srgbClr val="418FDE"/>
                </a:solidFill>
              </a:rPr>
              <a:t>Check that names appearing in images are allowed by their owner</a:t>
            </a:r>
          </a:p>
          <a:p>
            <a:endParaRPr lang="en-US" noProof="1"/>
          </a:p>
        </p:txBody>
      </p:sp>
    </p:spTree>
    <p:extLst>
      <p:ext uri="{BB962C8B-B14F-4D97-AF65-F5344CB8AC3E}">
        <p14:creationId xmlns:p14="http://schemas.microsoft.com/office/powerpoint/2010/main" val="349854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7F38-BFB9-5BFB-DFEC-908BB90AA0E7}"/>
              </a:ext>
            </a:extLst>
          </p:cNvPr>
          <p:cNvSpPr>
            <a:spLocks noGrp="1"/>
          </p:cNvSpPr>
          <p:nvPr>
            <p:ph type="ctrTitle"/>
          </p:nvPr>
        </p:nvSpPr>
        <p:spPr/>
        <p:txBody>
          <a:bodyPr/>
          <a:lstStyle/>
          <a:p>
            <a:r>
              <a:rPr lang="fr-FR" dirty="0"/>
              <a:t>Example1</a:t>
            </a:r>
          </a:p>
        </p:txBody>
      </p:sp>
      <p:sp>
        <p:nvSpPr>
          <p:cNvPr id="3" name="Subtitle 2">
            <a:extLst>
              <a:ext uri="{FF2B5EF4-FFF2-40B4-BE49-F238E27FC236}">
                <a16:creationId xmlns:a16="http://schemas.microsoft.com/office/drawing/2014/main" id="{E542AC02-00F3-F1DE-3504-A080916D99FD}"/>
              </a:ext>
            </a:extLst>
          </p:cNvPr>
          <p:cNvSpPr>
            <a:spLocks noGrp="1"/>
          </p:cNvSpPr>
          <p:nvPr>
            <p:ph type="subTitle" idx="1"/>
          </p:nvPr>
        </p:nvSpPr>
        <p:spPr/>
        <p:txBody>
          <a:bodyPr>
            <a:normAutofit/>
          </a:bodyPr>
          <a:lstStyle/>
          <a:p>
            <a:r>
              <a:rPr lang="fr-FR" sz="4000" dirty="0" err="1"/>
              <a:t>Instead</a:t>
            </a:r>
            <a:r>
              <a:rPr lang="fr-FR" sz="4000" dirty="0"/>
              <a:t> of</a:t>
            </a:r>
          </a:p>
        </p:txBody>
      </p:sp>
      <p:sp>
        <p:nvSpPr>
          <p:cNvPr id="4" name="Picture Placeholder 3">
            <a:extLst>
              <a:ext uri="{FF2B5EF4-FFF2-40B4-BE49-F238E27FC236}">
                <a16:creationId xmlns:a16="http://schemas.microsoft.com/office/drawing/2014/main" id="{D32B7F60-705F-C6B5-CA47-CD4F11EEFABE}"/>
              </a:ext>
            </a:extLst>
          </p:cNvPr>
          <p:cNvSpPr>
            <a:spLocks noGrp="1"/>
          </p:cNvSpPr>
          <p:nvPr>
            <p:ph type="pic" sz="quarter" idx="13"/>
          </p:nvPr>
        </p:nvSpPr>
        <p:spPr/>
      </p:sp>
    </p:spTree>
    <p:extLst>
      <p:ext uri="{BB962C8B-B14F-4D97-AF65-F5344CB8AC3E}">
        <p14:creationId xmlns:p14="http://schemas.microsoft.com/office/powerpoint/2010/main" val="141528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userDrawn="1"/>
        </p:nvGrpSpPr>
        <p:grpSpPr>
          <a:xfrm>
            <a:off x="1009915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13" name="Parallélogramme 12"/>
          <p:cNvSpPr/>
          <p:nvPr userDrawn="1"/>
        </p:nvSpPr>
        <p:spPr>
          <a:xfrm>
            <a:off x="-384720" y="-27383"/>
            <a:ext cx="2592288" cy="747383"/>
          </a:xfrm>
          <a:prstGeom prst="parallelogram">
            <a:avLst/>
          </a:prstGeom>
          <a:solidFill>
            <a:srgbClr val="27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1000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1 Station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Smart Generator Wago
Utilisation des bibliothèques intégrées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Modbus TCP/IP </a:t>
            </a:r>
          </a:p>
          <a:p>
            <a:pPr lvl="0"/>
            <a:endParaRPr lang="fr-FR" dirty="0"/>
          </a:p>
          <a:p>
            <a:pPr lvl="0"/>
            <a:endParaRPr lang="fr-FR" dirty="0"/>
          </a:p>
        </p:txBody>
      </p:sp>
      <p:sp>
        <p:nvSpPr>
          <p:cNvPr id="14" name="Sh06"/>
          <p:cNvSpPr>
            <a:spLocks noGrp="1"/>
          </p:cNvSpPr>
          <p:nvPr>
            <p:ph idx="1" hasCustomPrompt="1"/>
          </p:nvPr>
        </p:nvSpPr>
        <p:spPr>
          <a:xfrm>
            <a:off x="126232" y="921511"/>
            <a:ext cx="5616624" cy="851305"/>
          </a:xfrm>
          <a:ln>
            <a:noFill/>
          </a:ln>
        </p:spPr>
        <p:txBody>
          <a:bodyPr>
            <a:normAutofit lnSpcReduction="10000"/>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BMS Monitoring of lighting and blinds</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err="1"/>
              <a:t>PcVue</a:t>
            </a:r>
            <a:r>
              <a:rPr lang="en-US" noProof="0" dirty="0"/>
              <a:t> retrieves information from KNX buses via </a:t>
            </a:r>
            <a:r>
              <a:rPr lang="en-US" noProof="0" dirty="0" err="1"/>
              <a:t>Wago</a:t>
            </a:r>
            <a:r>
              <a:rPr lang="en-US" noProof="0" dirty="0"/>
              <a:t> PLCs.</a:t>
            </a:r>
          </a:p>
          <a:p>
            <a:pPr lvl="0"/>
            <a:r>
              <a:rPr lang="en-US" noProof="0" dirty="0"/>
              <a:t>This centralized management via </a:t>
            </a:r>
            <a:r>
              <a:rPr lang="en-US" noProof="0" dirty="0" err="1"/>
              <a:t>Wago</a:t>
            </a:r>
            <a:r>
              <a:rPr lang="en-US" noProof="0" dirty="0"/>
              <a:t> automatons makes it possible to manage the entire infrastructure to control the blinds and lighting by geographic groups (manual, automatic and calendar actions).</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Meyrin - Switzerland</a:t>
            </a:r>
          </a:p>
          <a:p>
            <a:pPr lvl="0"/>
            <a:endParaRPr lang="en-US" noProof="1"/>
          </a:p>
        </p:txBody>
      </p:sp>
      <p:sp>
        <p:nvSpPr>
          <p:cNvPr id="22" name="Sh03"/>
          <p:cNvSpPr>
            <a:spLocks noGrp="1"/>
          </p:cNvSpPr>
          <p:nvPr>
            <p:ph idx="19" hasCustomPrompt="1"/>
          </p:nvPr>
        </p:nvSpPr>
        <p:spPr>
          <a:xfrm>
            <a:off x="2315580" y="141027"/>
            <a:ext cx="6279308" cy="561843"/>
          </a:xfrm>
          <a:ln>
            <a:noFill/>
          </a:ln>
        </p:spPr>
        <p:txBody>
          <a:bodyPr>
            <a:normAutofit lnSpcReduction="10000"/>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MALL</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 : 2126</a:t>
            </a:r>
          </a:p>
          <a:p>
            <a:pPr lvl="0"/>
            <a:endParaRPr lang="en-US" noProof="1"/>
          </a:p>
        </p:txBody>
      </p:sp>
      <p:sp>
        <p:nvSpPr>
          <p:cNvPr id="2" name="Parallélogramme 1"/>
          <p:cNvSpPr/>
          <p:nvPr userDrawn="1"/>
        </p:nvSpPr>
        <p:spPr>
          <a:xfrm>
            <a:off x="-384720" y="-48994"/>
            <a:ext cx="2631480" cy="765430"/>
          </a:xfrm>
          <a:prstGeom prst="parallelogram">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28037" y="8550"/>
            <a:ext cx="2178460" cy="677108"/>
          </a:xfrm>
          <a:prstGeom prst="rect">
            <a:avLst/>
          </a:prstGeom>
          <a:noFill/>
        </p:spPr>
        <p:txBody>
          <a:bodyPr wrap="square" rtlCol="0">
            <a:spAutoFit/>
          </a:bodyPr>
          <a:lstStyle/>
          <a:p>
            <a:pPr algn="ctr"/>
            <a:r>
              <a:rPr lang="en-US" sz="3700" dirty="0">
                <a:solidFill>
                  <a:schemeClr val="bg1"/>
                </a:solidFill>
                <a:latin typeface="Segoe UI" panose="020B0502040204020203" pitchFamily="34" charset="0"/>
                <a:ea typeface="Segoe UI" panose="020B0502040204020203" pitchFamily="34" charset="0"/>
                <a:cs typeface="Segoe UI" panose="020B0502040204020203" pitchFamily="34" charset="0"/>
              </a:rPr>
              <a:t>BMS</a:t>
            </a:r>
            <a:endParaRPr lang="fr-FR" sz="3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Parallélogramme 25"/>
          <p:cNvSpPr/>
          <p:nvPr userDrawn="1"/>
        </p:nvSpPr>
        <p:spPr>
          <a:xfrm>
            <a:off x="8663708" y="-27383"/>
            <a:ext cx="4345060" cy="948894"/>
          </a:xfrm>
          <a:prstGeom prst="parallelogram">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27" name="Groupe 26"/>
          <p:cNvGrpSpPr/>
          <p:nvPr userDrawn="1"/>
        </p:nvGrpSpPr>
        <p:grpSpPr>
          <a:xfrm>
            <a:off x="8944586" y="2784"/>
            <a:ext cx="3099779" cy="861842"/>
            <a:chOff x="9257114" y="12997"/>
            <a:chExt cx="2485927" cy="861842"/>
          </a:xfrm>
        </p:grpSpPr>
        <p:pic>
          <p:nvPicPr>
            <p:cNvPr id="4" name="Image 29"/>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257114" y="22113"/>
              <a:ext cx="604663" cy="852726"/>
            </a:xfrm>
            <a:prstGeom prst="rect">
              <a:avLst/>
            </a:prstGeom>
            <a:ln>
              <a:noFill/>
            </a:ln>
            <a:effectLst/>
          </p:spPr>
        </p:pic>
        <p:pic>
          <p:nvPicPr>
            <p:cNvPr id="31" name="Imag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836" y="12997"/>
              <a:ext cx="635787" cy="861842"/>
            </a:xfrm>
            <a:prstGeom prst="rect">
              <a:avLst/>
            </a:prstGeom>
            <a:ln>
              <a:noFill/>
            </a:ln>
            <a:effectLst/>
          </p:spPr>
        </p:pic>
        <p:pic>
          <p:nvPicPr>
            <p:cNvPr id="32" name="Imag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82767" y="24905"/>
              <a:ext cx="660274" cy="849934"/>
            </a:xfrm>
            <a:prstGeom prst="rect">
              <a:avLst/>
            </a:prstGeom>
            <a:ln>
              <a:noFill/>
            </a:ln>
            <a:effectLst/>
          </p:spPr>
        </p:pic>
        <p:pic>
          <p:nvPicPr>
            <p:cNvPr id="33" name="Imag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0119" y="28210"/>
              <a:ext cx="612648" cy="846629"/>
            </a:xfrm>
            <a:prstGeom prst="rect">
              <a:avLst/>
            </a:prstGeom>
            <a:ln>
              <a:noFill/>
            </a:ln>
            <a:effectLst/>
          </p:spPr>
        </p:pic>
      </p:grpSp>
      <p:sp>
        <p:nvSpPr>
          <p:cNvPr id="34" name="Parallélogramme 33"/>
          <p:cNvSpPr/>
          <p:nvPr userDrawn="1"/>
        </p:nvSpPr>
        <p:spPr>
          <a:xfrm>
            <a:off x="8671880" y="-14563"/>
            <a:ext cx="500127" cy="940777"/>
          </a:xfrm>
          <a:prstGeom prst="parallelogram">
            <a:avLst>
              <a:gd name="adj" fmla="val 47162"/>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pic>
        <p:nvPicPr>
          <p:cNvPr id="30" name="Image 29"/>
          <p:cNvPicPr preferRelativeResize="0">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5879976" y="924303"/>
            <a:ext cx="6164389" cy="3080761"/>
          </a:xfrm>
          <a:prstGeom prst="rect">
            <a:avLst/>
          </a:prstGeom>
          <a:ln>
            <a:noFill/>
          </a:ln>
          <a:effectLst/>
        </p:spPr>
      </p:pic>
      <p:pic>
        <p:nvPicPr>
          <p:cNvPr id="5" name="Image 29"/>
          <p:cNvPicPr preferRelativeResize="0">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4104647" y="1893710"/>
            <a:ext cx="1919345" cy="959226"/>
          </a:xfrm>
          <a:prstGeom prst="rect">
            <a:avLst/>
          </a:prstGeom>
          <a:ln>
            <a:noFill/>
          </a:ln>
          <a:effectLst/>
        </p:spPr>
      </p:pic>
      <p:sp>
        <p:nvSpPr>
          <p:cNvPr id="6" name="ZoneTexte 5"/>
          <p:cNvSpPr txBox="1"/>
          <p:nvPr/>
        </p:nvSpPr>
        <p:spPr>
          <a:xfrm>
            <a:off x="1483861" y="1276996"/>
            <a:ext cx="4258995" cy="369332"/>
          </a:xfrm>
          <a:prstGeom prst="rect">
            <a:avLst/>
          </a:prstGeom>
          <a:noFill/>
        </p:spPr>
        <p:txBody>
          <a:bodyPr wrap="square" rtlCol="0">
            <a:spAutoFit/>
          </a:bodyPr>
          <a:lstStyle/>
          <a:p>
            <a:r>
              <a:rPr lang="fr-FR" dirty="0" err="1">
                <a:solidFill>
                  <a:srgbClr val="00B0F0"/>
                </a:solidFill>
              </a:rPr>
              <a:t>What</a:t>
            </a:r>
            <a:r>
              <a:rPr lang="fr-FR" dirty="0">
                <a:solidFill>
                  <a:srgbClr val="00B0F0"/>
                </a:solidFill>
              </a:rPr>
              <a:t> </a:t>
            </a:r>
            <a:r>
              <a:rPr lang="fr-FR" dirty="0" err="1">
                <a:solidFill>
                  <a:srgbClr val="00B0F0"/>
                </a:solidFill>
              </a:rPr>
              <a:t>is</a:t>
            </a:r>
            <a:r>
              <a:rPr lang="fr-FR" dirty="0">
                <a:solidFill>
                  <a:srgbClr val="00B0F0"/>
                </a:solidFill>
              </a:rPr>
              <a:t> the </a:t>
            </a:r>
            <a:r>
              <a:rPr lang="fr-FR" dirty="0" err="1">
                <a:solidFill>
                  <a:srgbClr val="00B0F0"/>
                </a:solidFill>
              </a:rPr>
              <a:t>name</a:t>
            </a:r>
            <a:r>
              <a:rPr lang="fr-FR" dirty="0">
                <a:solidFill>
                  <a:srgbClr val="00B0F0"/>
                </a:solidFill>
              </a:rPr>
              <a:t>  of the site or </a:t>
            </a:r>
            <a:r>
              <a:rPr lang="fr-FR" dirty="0" err="1">
                <a:solidFill>
                  <a:srgbClr val="00B0F0"/>
                </a:solidFill>
              </a:rPr>
              <a:t>customer</a:t>
            </a:r>
            <a:r>
              <a:rPr lang="fr-FR" dirty="0">
                <a:solidFill>
                  <a:srgbClr val="00B0F0"/>
                </a:solidFill>
              </a:rPr>
              <a:t>?</a:t>
            </a:r>
          </a:p>
        </p:txBody>
      </p:sp>
      <p:sp>
        <p:nvSpPr>
          <p:cNvPr id="24" name="ZoneTexte 23"/>
          <p:cNvSpPr txBox="1"/>
          <p:nvPr/>
        </p:nvSpPr>
        <p:spPr>
          <a:xfrm>
            <a:off x="730704" y="593319"/>
            <a:ext cx="1653176" cy="369332"/>
          </a:xfrm>
          <a:prstGeom prst="rect">
            <a:avLst/>
          </a:prstGeom>
          <a:noFill/>
        </p:spPr>
        <p:txBody>
          <a:bodyPr wrap="square" rtlCol="0">
            <a:spAutoFit/>
          </a:bodyPr>
          <a:lstStyle/>
          <a:p>
            <a:r>
              <a:rPr lang="fr-FR" dirty="0" err="1">
                <a:solidFill>
                  <a:srgbClr val="00B0F0"/>
                </a:solidFill>
              </a:rPr>
              <a:t>Redondancy</a:t>
            </a:r>
            <a:endParaRPr lang="fr-FR" dirty="0">
              <a:solidFill>
                <a:srgbClr val="00B0F0"/>
              </a:solidFill>
            </a:endParaRPr>
          </a:p>
        </p:txBody>
      </p:sp>
      <p:sp>
        <p:nvSpPr>
          <p:cNvPr id="7" name="Ellipse 6"/>
          <p:cNvSpPr/>
          <p:nvPr/>
        </p:nvSpPr>
        <p:spPr>
          <a:xfrm>
            <a:off x="410314" y="141027"/>
            <a:ext cx="1153187" cy="48649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143636" y="802718"/>
            <a:ext cx="1153187" cy="48649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253476" y="4897773"/>
            <a:ext cx="5887684" cy="984885"/>
          </a:xfrm>
          <a:prstGeom prst="rect">
            <a:avLst/>
          </a:prstGeom>
          <a:noFill/>
        </p:spPr>
        <p:txBody>
          <a:bodyPr wrap="square" rtlCol="0">
            <a:spAutoFit/>
          </a:bodyPr>
          <a:lstStyle/>
          <a:p>
            <a:r>
              <a:rPr lang="fr-FR" sz="2000" dirty="0" err="1">
                <a:solidFill>
                  <a:srgbClr val="00B0F0"/>
                </a:solidFill>
              </a:rPr>
              <a:t>What</a:t>
            </a:r>
            <a:r>
              <a:rPr lang="fr-FR" sz="2000" dirty="0">
                <a:solidFill>
                  <a:srgbClr val="00B0F0"/>
                </a:solidFill>
              </a:rPr>
              <a:t> are the </a:t>
            </a:r>
            <a:r>
              <a:rPr lang="fr-FR" sz="2000" dirty="0" err="1">
                <a:solidFill>
                  <a:srgbClr val="00B0F0"/>
                </a:solidFill>
              </a:rPr>
              <a:t>benefits</a:t>
            </a:r>
            <a:r>
              <a:rPr lang="fr-FR" sz="2000" dirty="0">
                <a:solidFill>
                  <a:srgbClr val="00B0F0"/>
                </a:solidFill>
              </a:rPr>
              <a:t>?</a:t>
            </a:r>
          </a:p>
          <a:p>
            <a:r>
              <a:rPr lang="fr-FR" sz="2000" dirty="0" err="1">
                <a:solidFill>
                  <a:srgbClr val="00B0F0"/>
                </a:solidFill>
              </a:rPr>
              <a:t>What</a:t>
            </a:r>
            <a:r>
              <a:rPr lang="fr-FR" sz="2000" dirty="0">
                <a:solidFill>
                  <a:srgbClr val="00B0F0"/>
                </a:solidFill>
              </a:rPr>
              <a:t> </a:t>
            </a:r>
            <a:r>
              <a:rPr lang="fr-FR" sz="2000" dirty="0" err="1">
                <a:solidFill>
                  <a:srgbClr val="00B0F0"/>
                </a:solidFill>
              </a:rPr>
              <a:t>is</a:t>
            </a:r>
            <a:r>
              <a:rPr lang="fr-FR" sz="2000" dirty="0">
                <a:solidFill>
                  <a:srgbClr val="00B0F0"/>
                </a:solidFill>
              </a:rPr>
              <a:t> the area  </a:t>
            </a:r>
            <a:r>
              <a:rPr lang="fr-FR" sz="2000" dirty="0" err="1">
                <a:solidFill>
                  <a:srgbClr val="00B0F0"/>
                </a:solidFill>
              </a:rPr>
              <a:t>covered</a:t>
            </a:r>
            <a:r>
              <a:rPr lang="fr-FR" sz="2000" dirty="0">
                <a:solidFill>
                  <a:srgbClr val="00B0F0"/>
                </a:solidFill>
              </a:rPr>
              <a:t>?</a:t>
            </a:r>
            <a:endParaRPr lang="fr-FR" sz="1200" dirty="0">
              <a:solidFill>
                <a:srgbClr val="00B0F0"/>
              </a:solidFill>
            </a:endParaRPr>
          </a:p>
          <a:p>
            <a:endParaRPr lang="fr-FR" dirty="0">
              <a:solidFill>
                <a:srgbClr val="00B0F0"/>
              </a:solidFill>
            </a:endParaRPr>
          </a:p>
        </p:txBody>
      </p:sp>
    </p:spTree>
    <p:extLst>
      <p:ext uri="{BB962C8B-B14F-4D97-AF65-F5344CB8AC3E}">
        <p14:creationId xmlns:p14="http://schemas.microsoft.com/office/powerpoint/2010/main" val="306717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7F38-BFB9-5BFB-DFEC-908BB90AA0E7}"/>
              </a:ext>
            </a:extLst>
          </p:cNvPr>
          <p:cNvSpPr>
            <a:spLocks noGrp="1"/>
          </p:cNvSpPr>
          <p:nvPr>
            <p:ph type="ctrTitle"/>
          </p:nvPr>
        </p:nvSpPr>
        <p:spPr/>
        <p:txBody>
          <a:bodyPr/>
          <a:lstStyle/>
          <a:p>
            <a:r>
              <a:rPr lang="fr-FR" dirty="0"/>
              <a:t>Example 1</a:t>
            </a:r>
          </a:p>
        </p:txBody>
      </p:sp>
      <p:sp>
        <p:nvSpPr>
          <p:cNvPr id="3" name="Subtitle 2">
            <a:extLst>
              <a:ext uri="{FF2B5EF4-FFF2-40B4-BE49-F238E27FC236}">
                <a16:creationId xmlns:a16="http://schemas.microsoft.com/office/drawing/2014/main" id="{E542AC02-00F3-F1DE-3504-A080916D99FD}"/>
              </a:ext>
            </a:extLst>
          </p:cNvPr>
          <p:cNvSpPr>
            <a:spLocks noGrp="1"/>
          </p:cNvSpPr>
          <p:nvPr>
            <p:ph type="subTitle" idx="1"/>
          </p:nvPr>
        </p:nvSpPr>
        <p:spPr/>
        <p:txBody>
          <a:bodyPr/>
          <a:lstStyle/>
          <a:p>
            <a:r>
              <a:rPr lang="fr-FR" sz="4400" dirty="0" err="1"/>
              <a:t>Prefer</a:t>
            </a:r>
            <a:endParaRPr lang="fr-FR" sz="4400" dirty="0"/>
          </a:p>
          <a:p>
            <a:endParaRPr lang="fr-FR" dirty="0"/>
          </a:p>
        </p:txBody>
      </p:sp>
      <p:sp>
        <p:nvSpPr>
          <p:cNvPr id="4" name="Picture Placeholder 3">
            <a:extLst>
              <a:ext uri="{FF2B5EF4-FFF2-40B4-BE49-F238E27FC236}">
                <a16:creationId xmlns:a16="http://schemas.microsoft.com/office/drawing/2014/main" id="{D32B7F60-705F-C6B5-CA47-CD4F11EEFABE}"/>
              </a:ext>
            </a:extLst>
          </p:cNvPr>
          <p:cNvSpPr>
            <a:spLocks noGrp="1"/>
          </p:cNvSpPr>
          <p:nvPr>
            <p:ph type="pic" sz="quarter" idx="13"/>
          </p:nvPr>
        </p:nvSpPr>
        <p:spPr/>
      </p:sp>
    </p:spTree>
    <p:extLst>
      <p:ext uri="{BB962C8B-B14F-4D97-AF65-F5344CB8AC3E}">
        <p14:creationId xmlns:p14="http://schemas.microsoft.com/office/powerpoint/2010/main" val="163047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userDrawn="1"/>
        </p:nvGrpSpPr>
        <p:grpSpPr>
          <a:xfrm>
            <a:off x="1009915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sp>
        <p:nvSpPr>
          <p:cNvPr id="13" name="Parallélogramme 12"/>
          <p:cNvSpPr/>
          <p:nvPr userDrawn="1"/>
        </p:nvSpPr>
        <p:spPr>
          <a:xfrm>
            <a:off x="-384720" y="-27383"/>
            <a:ext cx="2592288" cy="747383"/>
          </a:xfrm>
          <a:prstGeom prst="parallelogram">
            <a:avLst/>
          </a:prstGeom>
          <a:solidFill>
            <a:srgbClr val="27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1000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1 Station</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Smart Generator Wago
Utilisation des bibliothèques intégrées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Modbus TCP/IP </a:t>
            </a:r>
          </a:p>
          <a:p>
            <a:pPr lvl="0"/>
            <a:endParaRPr lang="fr-FR" dirty="0"/>
          </a:p>
          <a:p>
            <a:pPr lvl="0"/>
            <a:endParaRPr lang="fr-FR" dirty="0"/>
          </a:p>
        </p:txBody>
      </p:sp>
      <p:sp>
        <p:nvSpPr>
          <p:cNvPr id="14" name="Sh06"/>
          <p:cNvSpPr>
            <a:spLocks noGrp="1"/>
          </p:cNvSpPr>
          <p:nvPr>
            <p:ph idx="1" hasCustomPrompt="1"/>
          </p:nvPr>
        </p:nvSpPr>
        <p:spPr>
          <a:xfrm>
            <a:off x="126232" y="921511"/>
            <a:ext cx="5616624" cy="851305"/>
          </a:xfrm>
          <a:ln>
            <a:noFill/>
          </a:ln>
        </p:spPr>
        <p:txBody>
          <a:bodyPr>
            <a:normAutofit fontScale="85000" lnSpcReduction="10000"/>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Mall of  “Meyrin 2”</a:t>
            </a:r>
            <a:br>
              <a:rPr lang="en-US" noProof="1"/>
            </a:br>
            <a:r>
              <a:rPr lang="en-US" noProof="1"/>
              <a:t>Supervision of the lighting and blinds</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fontScale="92500" lnSpcReduction="10000"/>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Mall “</a:t>
            </a:r>
            <a:r>
              <a:rPr lang="en-US" noProof="0" dirty="0" err="1"/>
              <a:t>Meyrin</a:t>
            </a:r>
            <a:r>
              <a:rPr lang="en-US" noProof="0" dirty="0"/>
              <a:t> 2” is  the 2</a:t>
            </a:r>
            <a:r>
              <a:rPr lang="en-US" baseline="30000" noProof="0" dirty="0"/>
              <a:t>nd</a:t>
            </a:r>
            <a:r>
              <a:rPr lang="en-US" noProof="0" dirty="0"/>
              <a:t> largest mall of  Switzerland with an area of 120 000m2</a:t>
            </a:r>
          </a:p>
          <a:p>
            <a:pPr lvl="0"/>
            <a:endParaRPr lang="en-US" dirty="0"/>
          </a:p>
          <a:p>
            <a:pPr lvl="0"/>
            <a:r>
              <a:rPr lang="en-US" dirty="0" err="1"/>
              <a:t>PcVue</a:t>
            </a:r>
            <a:r>
              <a:rPr lang="en-US" dirty="0"/>
              <a:t> monitors and controls </a:t>
            </a:r>
            <a:r>
              <a:rPr lang="en-US" noProof="0" dirty="0"/>
              <a:t>the blinds and lighting by geographic groups (manual, automatic and calendar actions).</a:t>
            </a:r>
          </a:p>
          <a:p>
            <a:pPr lvl="0"/>
            <a:endParaRPr lang="en-US" noProof="0" dirty="0"/>
          </a:p>
          <a:p>
            <a:pPr lvl="0"/>
            <a:r>
              <a:rPr lang="en-US" noProof="0" dirty="0"/>
              <a:t>All data are gathered in a centralized manner from KNX buses via </a:t>
            </a:r>
            <a:r>
              <a:rPr lang="en-US" noProof="0" dirty="0" err="1"/>
              <a:t>Wago</a:t>
            </a:r>
            <a:r>
              <a:rPr lang="en-US" noProof="0" dirty="0"/>
              <a:t> PLCs</a:t>
            </a:r>
          </a:p>
          <a:p>
            <a:pPr lvl="0"/>
            <a:endParaRPr lang="en-US" noProof="0" dirty="0"/>
          </a:p>
          <a:p>
            <a:pPr lvl="0"/>
            <a:r>
              <a:rPr lang="en-US" noProof="0" dirty="0"/>
              <a:t>The system allows the maintenance teams to manage the entire infrastructure very efficiently and ensure a high level of </a:t>
            </a:r>
            <a:r>
              <a:rPr lang="en-US" noProof="0" dirty="0" err="1"/>
              <a:t>confort</a:t>
            </a:r>
            <a:r>
              <a:rPr lang="en-US" noProof="0" dirty="0"/>
              <a:t> for occupants</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Meyrin - Switzerland</a:t>
            </a:r>
          </a:p>
          <a:p>
            <a:pPr lvl="0"/>
            <a:endParaRPr lang="en-US" noProof="1"/>
          </a:p>
        </p:txBody>
      </p:sp>
      <p:sp>
        <p:nvSpPr>
          <p:cNvPr id="22" name="Sh03"/>
          <p:cNvSpPr>
            <a:spLocks noGrp="1"/>
          </p:cNvSpPr>
          <p:nvPr>
            <p:ph idx="19" hasCustomPrompt="1"/>
          </p:nvPr>
        </p:nvSpPr>
        <p:spPr>
          <a:xfrm>
            <a:off x="2315580" y="141027"/>
            <a:ext cx="6279308" cy="561843"/>
          </a:xfrm>
          <a:ln>
            <a:noFill/>
          </a:ln>
        </p:spPr>
        <p:txBody>
          <a:bodyPr>
            <a:normAutofit lnSpcReduction="10000"/>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MALL</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 : 2126</a:t>
            </a:r>
          </a:p>
          <a:p>
            <a:pPr lvl="0"/>
            <a:endParaRPr lang="en-US" noProof="1"/>
          </a:p>
        </p:txBody>
      </p:sp>
      <p:sp>
        <p:nvSpPr>
          <p:cNvPr id="2" name="Parallélogramme 1"/>
          <p:cNvSpPr/>
          <p:nvPr userDrawn="1"/>
        </p:nvSpPr>
        <p:spPr>
          <a:xfrm>
            <a:off x="-384720" y="-48994"/>
            <a:ext cx="2631480" cy="765430"/>
          </a:xfrm>
          <a:prstGeom prst="parallelogram">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 name="ZoneTexte 2"/>
          <p:cNvSpPr txBox="1"/>
          <p:nvPr userDrawn="1"/>
        </p:nvSpPr>
        <p:spPr>
          <a:xfrm>
            <a:off x="-128037" y="8550"/>
            <a:ext cx="2178460" cy="677108"/>
          </a:xfrm>
          <a:prstGeom prst="rect">
            <a:avLst/>
          </a:prstGeom>
          <a:noFill/>
        </p:spPr>
        <p:txBody>
          <a:bodyPr wrap="square" rtlCol="0">
            <a:spAutoFit/>
          </a:bodyPr>
          <a:lstStyle/>
          <a:p>
            <a:pPr algn="ctr"/>
            <a:r>
              <a:rPr lang="en-US" sz="3700" dirty="0">
                <a:solidFill>
                  <a:schemeClr val="bg1"/>
                </a:solidFill>
                <a:latin typeface="Segoe UI" panose="020B0502040204020203" pitchFamily="34" charset="0"/>
                <a:ea typeface="Segoe UI" panose="020B0502040204020203" pitchFamily="34" charset="0"/>
                <a:cs typeface="Segoe UI" panose="020B0502040204020203" pitchFamily="34" charset="0"/>
              </a:rPr>
              <a:t>BMS</a:t>
            </a:r>
            <a:endParaRPr lang="fr-FR" sz="3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Parallélogramme 25"/>
          <p:cNvSpPr/>
          <p:nvPr userDrawn="1"/>
        </p:nvSpPr>
        <p:spPr>
          <a:xfrm>
            <a:off x="8663708" y="-27383"/>
            <a:ext cx="4345060" cy="948894"/>
          </a:xfrm>
          <a:prstGeom prst="parallelogram">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27" name="Groupe 26"/>
          <p:cNvGrpSpPr/>
          <p:nvPr userDrawn="1"/>
        </p:nvGrpSpPr>
        <p:grpSpPr>
          <a:xfrm>
            <a:off x="8944586" y="2784"/>
            <a:ext cx="3099779" cy="861842"/>
            <a:chOff x="9257114" y="12997"/>
            <a:chExt cx="2485927" cy="861842"/>
          </a:xfrm>
        </p:grpSpPr>
        <p:pic>
          <p:nvPicPr>
            <p:cNvPr id="4" name="Image 29"/>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257114" y="22113"/>
              <a:ext cx="604663" cy="852726"/>
            </a:xfrm>
            <a:prstGeom prst="rect">
              <a:avLst/>
            </a:prstGeom>
            <a:ln>
              <a:noFill/>
            </a:ln>
            <a:effectLst/>
          </p:spPr>
        </p:pic>
        <p:pic>
          <p:nvPicPr>
            <p:cNvPr id="31" name="Imag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836" y="12997"/>
              <a:ext cx="635787" cy="861842"/>
            </a:xfrm>
            <a:prstGeom prst="rect">
              <a:avLst/>
            </a:prstGeom>
            <a:ln>
              <a:noFill/>
            </a:ln>
            <a:effectLst/>
          </p:spPr>
        </p:pic>
        <p:pic>
          <p:nvPicPr>
            <p:cNvPr id="32" name="Imag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82767" y="24905"/>
              <a:ext cx="660274" cy="849934"/>
            </a:xfrm>
            <a:prstGeom prst="rect">
              <a:avLst/>
            </a:prstGeom>
            <a:ln>
              <a:noFill/>
            </a:ln>
            <a:effectLst/>
          </p:spPr>
        </p:pic>
        <p:pic>
          <p:nvPicPr>
            <p:cNvPr id="33" name="Imag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0119" y="28210"/>
              <a:ext cx="612648" cy="846629"/>
            </a:xfrm>
            <a:prstGeom prst="rect">
              <a:avLst/>
            </a:prstGeom>
            <a:ln>
              <a:noFill/>
            </a:ln>
            <a:effectLst/>
          </p:spPr>
        </p:pic>
      </p:grpSp>
      <p:sp>
        <p:nvSpPr>
          <p:cNvPr id="34" name="Parallélogramme 33"/>
          <p:cNvSpPr/>
          <p:nvPr userDrawn="1"/>
        </p:nvSpPr>
        <p:spPr>
          <a:xfrm>
            <a:off x="8671880" y="-14563"/>
            <a:ext cx="500127" cy="940777"/>
          </a:xfrm>
          <a:prstGeom prst="parallelogram">
            <a:avLst>
              <a:gd name="adj" fmla="val 47162"/>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pic>
        <p:nvPicPr>
          <p:cNvPr id="30" name="Image 29"/>
          <p:cNvPicPr preferRelativeResize="0">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5879976" y="924303"/>
            <a:ext cx="6164389" cy="3080761"/>
          </a:xfrm>
          <a:prstGeom prst="rect">
            <a:avLst/>
          </a:prstGeom>
          <a:ln>
            <a:noFill/>
          </a:ln>
          <a:effectLst/>
        </p:spPr>
      </p:pic>
      <p:pic>
        <p:nvPicPr>
          <p:cNvPr id="5" name="Image 29"/>
          <p:cNvPicPr preferRelativeResize="0">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4104647" y="1893710"/>
            <a:ext cx="1919345" cy="959226"/>
          </a:xfrm>
          <a:prstGeom prst="rect">
            <a:avLst/>
          </a:prstGeom>
          <a:ln>
            <a:noFill/>
          </a:ln>
          <a:effectLst/>
        </p:spPr>
      </p:pic>
    </p:spTree>
    <p:extLst>
      <p:ext uri="{BB962C8B-B14F-4D97-AF65-F5344CB8AC3E}">
        <p14:creationId xmlns:p14="http://schemas.microsoft.com/office/powerpoint/2010/main" val="236004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7F38-BFB9-5BFB-DFEC-908BB90AA0E7}"/>
              </a:ext>
            </a:extLst>
          </p:cNvPr>
          <p:cNvSpPr>
            <a:spLocks noGrp="1"/>
          </p:cNvSpPr>
          <p:nvPr>
            <p:ph type="ctrTitle"/>
          </p:nvPr>
        </p:nvSpPr>
        <p:spPr/>
        <p:txBody>
          <a:bodyPr/>
          <a:lstStyle/>
          <a:p>
            <a:r>
              <a:rPr lang="fr-FR" dirty="0"/>
              <a:t>Example2</a:t>
            </a:r>
          </a:p>
        </p:txBody>
      </p:sp>
      <p:sp>
        <p:nvSpPr>
          <p:cNvPr id="3" name="Subtitle 2">
            <a:extLst>
              <a:ext uri="{FF2B5EF4-FFF2-40B4-BE49-F238E27FC236}">
                <a16:creationId xmlns:a16="http://schemas.microsoft.com/office/drawing/2014/main" id="{E542AC02-00F3-F1DE-3504-A080916D99FD}"/>
              </a:ext>
            </a:extLst>
          </p:cNvPr>
          <p:cNvSpPr>
            <a:spLocks noGrp="1"/>
          </p:cNvSpPr>
          <p:nvPr>
            <p:ph type="subTitle" idx="1"/>
          </p:nvPr>
        </p:nvSpPr>
        <p:spPr/>
        <p:txBody>
          <a:bodyPr>
            <a:normAutofit/>
          </a:bodyPr>
          <a:lstStyle/>
          <a:p>
            <a:r>
              <a:rPr lang="fr-FR" sz="4000" dirty="0" err="1"/>
              <a:t>Instead</a:t>
            </a:r>
            <a:r>
              <a:rPr lang="fr-FR" sz="4000" dirty="0"/>
              <a:t> of</a:t>
            </a:r>
          </a:p>
        </p:txBody>
      </p:sp>
      <p:sp>
        <p:nvSpPr>
          <p:cNvPr id="4" name="Picture Placeholder 3">
            <a:extLst>
              <a:ext uri="{FF2B5EF4-FFF2-40B4-BE49-F238E27FC236}">
                <a16:creationId xmlns:a16="http://schemas.microsoft.com/office/drawing/2014/main" id="{D32B7F60-705F-C6B5-CA47-CD4F11EEFABE}"/>
              </a:ext>
            </a:extLst>
          </p:cNvPr>
          <p:cNvSpPr>
            <a:spLocks noGrp="1"/>
          </p:cNvSpPr>
          <p:nvPr>
            <p:ph type="pic" sz="quarter" idx="13"/>
          </p:nvPr>
        </p:nvSpPr>
        <p:spPr/>
      </p:sp>
    </p:spTree>
    <p:extLst>
      <p:ext uri="{BB962C8B-B14F-4D97-AF65-F5344CB8AC3E}">
        <p14:creationId xmlns:p14="http://schemas.microsoft.com/office/powerpoint/2010/main" val="376759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userDrawn="1"/>
        </p:nvGrpSpPr>
        <p:grpSpPr>
          <a:xfrm>
            <a:off x="10099158" y="0"/>
            <a:ext cx="3096344" cy="5733256"/>
            <a:chOff x="10128448" y="0"/>
            <a:chExt cx="3096344" cy="5733256"/>
          </a:xfrm>
        </p:grpSpPr>
        <p:sp>
          <p:nvSpPr>
            <p:cNvPr id="17" name="Parallélogramme 16"/>
            <p:cNvSpPr/>
            <p:nvPr userDrawn="1"/>
          </p:nvSpPr>
          <p:spPr>
            <a:xfrm>
              <a:off x="11474171" y="0"/>
              <a:ext cx="1534597" cy="720000"/>
            </a:xfrm>
            <a:prstGeom prst="parallelogram">
              <a:avLst/>
            </a:prstGeom>
            <a:solidFill>
              <a:srgbClr val="DD2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18" name="Groupe 17"/>
            <p:cNvGrpSpPr/>
            <p:nvPr userDrawn="1"/>
          </p:nvGrpSpPr>
          <p:grpSpPr>
            <a:xfrm>
              <a:off x="10128448" y="1412776"/>
              <a:ext cx="3096344" cy="4320480"/>
              <a:chOff x="10128448" y="1412776"/>
              <a:chExt cx="3096344" cy="4320480"/>
            </a:xfrm>
          </p:grpSpPr>
          <p:sp>
            <p:nvSpPr>
              <p:cNvPr id="19" name="Parallélogramme 18"/>
              <p:cNvSpPr/>
              <p:nvPr userDrawn="1"/>
            </p:nvSpPr>
            <p:spPr>
              <a:xfrm>
                <a:off x="10128448" y="1412776"/>
                <a:ext cx="3096344" cy="4320480"/>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Parallélogramme 19"/>
              <p:cNvSpPr/>
              <p:nvPr userDrawn="1"/>
            </p:nvSpPr>
            <p:spPr>
              <a:xfrm>
                <a:off x="11784632" y="4050054"/>
                <a:ext cx="1440160" cy="1683202"/>
              </a:xfrm>
              <a:prstGeom prst="parallelogram">
                <a:avLst>
                  <a:gd name="adj" fmla="val 38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grpSp>
      <p:sp>
        <p:nvSpPr>
          <p:cNvPr id="11" name="Sh08"/>
          <p:cNvSpPr>
            <a:spLocks noGrp="1"/>
          </p:cNvSpPr>
          <p:nvPr>
            <p:ph sz="quarter" idx="15" hasCustomPrompt="1"/>
          </p:nvPr>
        </p:nvSpPr>
        <p:spPr>
          <a:xfrm>
            <a:off x="5866978" y="4148982"/>
            <a:ext cx="6177387" cy="2448370"/>
          </a:xfrm>
          <a:ln>
            <a:noFill/>
          </a:ln>
        </p:spPr>
        <p:txBody>
          <a:bodyPr/>
          <a:lstStyle>
            <a:lvl1pPr marL="457200" indent="-457200">
              <a:buClr>
                <a:schemeClr val="tx1">
                  <a:lumMod val="75000"/>
                  <a:lumOff val="25000"/>
                </a:schemeClr>
              </a:buClr>
              <a:buFont typeface="Arial" panose="020B0604020202020204" pitchFamily="34" charset="0"/>
              <a:buChar char="•"/>
              <a:defRPr lang="en-US" sz="1400" kern="1200" baseline="0" noProof="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65000 tags</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1 SCADA Complete + 2 WebVue</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Data Export
Built-in Librairies
HVAC
Version 12.0</a:t>
            </a:r>
          </a:p>
          <a:p>
            <a:pPr marL="171450" lvl="0" indent="-171450" algn="l" defTabSz="685800" rtl="0" eaLnBrk="1" latinLnBrk="0" hangingPunct="1">
              <a:lnSpc>
                <a:spcPct val="90000"/>
              </a:lnSpc>
              <a:spcBef>
                <a:spcPts val="750"/>
              </a:spcBef>
              <a:buClr>
                <a:schemeClr val="tx1">
                  <a:lumMod val="75000"/>
                  <a:lumOff val="25000"/>
                </a:schemeClr>
              </a:buClr>
              <a:buFont typeface="Wingdings" panose="05000000000000000000" pitchFamily="2" charset="2"/>
              <a:buChar char="§"/>
            </a:pPr>
            <a:r>
              <a:rPr lang="en-US" noProof="0" dirty="0"/>
              <a:t>Wago (Modbus TCP/IP)</a:t>
            </a:r>
          </a:p>
          <a:p>
            <a:pPr lvl="0"/>
            <a:endParaRPr lang="fr-FR" dirty="0"/>
          </a:p>
          <a:p>
            <a:pPr lvl="0"/>
            <a:endParaRPr lang="fr-FR" dirty="0"/>
          </a:p>
        </p:txBody>
      </p:sp>
      <p:sp>
        <p:nvSpPr>
          <p:cNvPr id="14" name="Sh06"/>
          <p:cNvSpPr>
            <a:spLocks noGrp="1"/>
          </p:cNvSpPr>
          <p:nvPr>
            <p:ph idx="1" hasCustomPrompt="1"/>
          </p:nvPr>
        </p:nvSpPr>
        <p:spPr>
          <a:xfrm>
            <a:off x="126232" y="921511"/>
            <a:ext cx="5616624" cy="851305"/>
          </a:xfrm>
          <a:ln>
            <a:noFill/>
          </a:ln>
        </p:spPr>
        <p:txBody>
          <a:bodyPr>
            <a:normAutofit fontScale="55000" lnSpcReduction="20000"/>
          </a:bodyPr>
          <a:lstStyle>
            <a:lvl1pPr marL="0" indent="0">
              <a:buClr>
                <a:srgbClr val="BDBEC0"/>
              </a:buClr>
              <a:buFont typeface="Wingdings" panose="05000000000000000000" pitchFamily="2" charset="2"/>
              <a:buNone/>
              <a:defRPr sz="28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Cinémathèque Suisse
Version 12.0
</a:t>
            </a:r>
          </a:p>
          <a:p>
            <a:pPr lvl="0"/>
            <a:endParaRPr lang="en-US" noProof="1"/>
          </a:p>
        </p:txBody>
      </p:sp>
      <p:sp>
        <p:nvSpPr>
          <p:cNvPr id="15" name="Sh05"/>
          <p:cNvSpPr>
            <a:spLocks noGrp="1"/>
          </p:cNvSpPr>
          <p:nvPr>
            <p:ph idx="17" hasCustomPrompt="1"/>
          </p:nvPr>
        </p:nvSpPr>
        <p:spPr>
          <a:xfrm>
            <a:off x="126232" y="2705856"/>
            <a:ext cx="5616624" cy="3891496"/>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0" dirty="0"/>
              <a:t>Cinémathèque suisse is recognized by the International Federation of Film Archives (FIAF) as one of the ten most important film libraries in the world for the scope, diversity, and quality of its collections. Alongside 85,000 feature films and documentaries, the collection of Cinémathèque suisse includes thousands of hours of filmed documents of all kinds.</a:t>
            </a:r>
          </a:p>
        </p:txBody>
      </p:sp>
      <p:sp>
        <p:nvSpPr>
          <p:cNvPr id="21" name="Sh04"/>
          <p:cNvSpPr>
            <a:spLocks noGrp="1"/>
          </p:cNvSpPr>
          <p:nvPr>
            <p:ph idx="18" hasCustomPrompt="1"/>
          </p:nvPr>
        </p:nvSpPr>
        <p:spPr>
          <a:xfrm>
            <a:off x="126233" y="1893710"/>
            <a:ext cx="3809527" cy="672748"/>
          </a:xfrm>
          <a:ln>
            <a:noFill/>
          </a:ln>
        </p:spPr>
        <p:txBody>
          <a:bodyPr>
            <a:normAutofit/>
          </a:bodyPr>
          <a:lstStyle>
            <a:lvl1pPr marL="0" indent="0">
              <a:buClr>
                <a:srgbClr val="BDBEC0"/>
              </a:buClr>
              <a:buFont typeface="Wingdings" panose="05000000000000000000" pitchFamily="2" charset="2"/>
              <a:buNone/>
              <a:defRPr sz="200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Penthaz - Switzerland</a:t>
            </a:r>
          </a:p>
          <a:p>
            <a:pPr lvl="0"/>
            <a:endParaRPr lang="en-US" noProof="1"/>
          </a:p>
        </p:txBody>
      </p:sp>
      <p:sp>
        <p:nvSpPr>
          <p:cNvPr id="22" name="Sh03"/>
          <p:cNvSpPr>
            <a:spLocks noGrp="1"/>
          </p:cNvSpPr>
          <p:nvPr>
            <p:ph idx="19" hasCustomPrompt="1"/>
          </p:nvPr>
        </p:nvSpPr>
        <p:spPr>
          <a:xfrm>
            <a:off x="2315580" y="141027"/>
            <a:ext cx="7128792" cy="561843"/>
          </a:xfrm>
          <a:ln>
            <a:noFill/>
          </a:ln>
        </p:spPr>
        <p:txBody>
          <a:bodyPr>
            <a:normAutofit lnSpcReduction="10000"/>
          </a:bodyPr>
          <a:lstStyle>
            <a:lvl1pPr marL="0" indent="0">
              <a:buClr>
                <a:schemeClr val="bg1">
                  <a:lumMod val="50000"/>
                </a:schemeClr>
              </a:buClr>
              <a:buFont typeface="Wingdings" panose="05000000000000000000" pitchFamily="2" charset="2"/>
              <a:buNone/>
              <a:defRPr sz="3600" b="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 Public building</a:t>
            </a:r>
          </a:p>
        </p:txBody>
      </p:sp>
      <p:sp>
        <p:nvSpPr>
          <p:cNvPr id="25" name="Sh01"/>
          <p:cNvSpPr>
            <a:spLocks noGrp="1"/>
          </p:cNvSpPr>
          <p:nvPr>
            <p:ph idx="20" hasCustomPrompt="1"/>
          </p:nvPr>
        </p:nvSpPr>
        <p:spPr>
          <a:xfrm>
            <a:off x="126232" y="6597352"/>
            <a:ext cx="1505272" cy="432048"/>
          </a:xfrm>
          <a:ln>
            <a:noFill/>
          </a:ln>
        </p:spPr>
        <p:txBody>
          <a:bodyPr>
            <a:noAutofit/>
          </a:bodyPr>
          <a:lstStyle>
            <a:lvl1pPr marL="0" indent="0">
              <a:buClr>
                <a:schemeClr val="bg1">
                  <a:lumMod val="50000"/>
                </a:schemeClr>
              </a:buClr>
              <a:buFont typeface="Wingdings" panose="05000000000000000000" pitchFamily="2" charset="2"/>
              <a:buNone/>
              <a:defRPr sz="1400" b="0" baseline="0">
                <a:solidFill>
                  <a:schemeClr val="tx1"/>
                </a:solidFill>
              </a:defRPr>
            </a:lvl1pPr>
            <a:lvl2pPr marL="514350" indent="-171450">
              <a:buClr>
                <a:srgbClr val="004C97"/>
              </a:buClr>
              <a:buFont typeface="Wingdings" panose="05000000000000000000" pitchFamily="2" charset="2"/>
              <a:buChar char="§"/>
              <a:defRPr sz="2800" baseline="0">
                <a:solidFill>
                  <a:schemeClr val="tx1"/>
                </a:solidFill>
              </a:defRPr>
            </a:lvl2pPr>
            <a:lvl3pPr marL="857250" indent="-171450">
              <a:buClr>
                <a:srgbClr val="004C97"/>
              </a:buClr>
              <a:buFont typeface="Wingdings" panose="05000000000000000000" pitchFamily="2" charset="2"/>
              <a:buChar char="§"/>
              <a:defRPr sz="2000">
                <a:solidFill>
                  <a:schemeClr val="tx1">
                    <a:lumMod val="50000"/>
                    <a:lumOff val="50000"/>
                  </a:schemeClr>
                </a:solidFill>
              </a:defRPr>
            </a:lvl3pPr>
            <a:lvl4pPr marL="1200150" indent="-171450">
              <a:buClr>
                <a:srgbClr val="C00000"/>
              </a:buClr>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noProof="1"/>
              <a:t>Ref Id : 2302</a:t>
            </a:r>
          </a:p>
          <a:p>
            <a:pPr lvl="0"/>
            <a:endParaRPr lang="en-US" noProof="1"/>
          </a:p>
        </p:txBody>
      </p:sp>
      <p:sp>
        <p:nvSpPr>
          <p:cNvPr id="28" name="Parallélogramme 27"/>
          <p:cNvSpPr/>
          <p:nvPr userDrawn="1"/>
        </p:nvSpPr>
        <p:spPr>
          <a:xfrm>
            <a:off x="8663708" y="-27383"/>
            <a:ext cx="4345060" cy="948894"/>
          </a:xfrm>
          <a:prstGeom prst="parallelogram">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nvGrpSpPr>
          <p:cNvPr id="4" name="Groupe 3"/>
          <p:cNvGrpSpPr/>
          <p:nvPr userDrawn="1"/>
        </p:nvGrpSpPr>
        <p:grpSpPr>
          <a:xfrm>
            <a:off x="8994037" y="28733"/>
            <a:ext cx="3153715" cy="829811"/>
            <a:chOff x="8994037" y="28733"/>
            <a:chExt cx="3153715" cy="829811"/>
          </a:xfrm>
        </p:grpSpPr>
        <p:pic>
          <p:nvPicPr>
            <p:cNvPr id="5"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4037" y="35584"/>
              <a:ext cx="822960" cy="82296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1624" y="35584"/>
              <a:ext cx="822960" cy="822960"/>
            </a:xfrm>
            <a:prstGeom prst="rect">
              <a:avLst/>
            </a:prstGeom>
          </p:spPr>
        </p:pic>
        <p:pic>
          <p:nvPicPr>
            <p:cNvPr id="23" name="Imag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1921" y="35584"/>
              <a:ext cx="822960" cy="822960"/>
            </a:xfrm>
            <a:prstGeom prst="rect">
              <a:avLst/>
            </a:prstGeom>
          </p:spPr>
        </p:pic>
        <p:pic>
          <p:nvPicPr>
            <p:cNvPr id="24" name="Imag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33533" y="28733"/>
              <a:ext cx="714219" cy="822960"/>
            </a:xfrm>
            <a:prstGeom prst="rect">
              <a:avLst/>
            </a:prstGeom>
          </p:spPr>
        </p:pic>
      </p:grpSp>
      <p:sp>
        <p:nvSpPr>
          <p:cNvPr id="40" name="Parallélogramme 39"/>
          <p:cNvSpPr/>
          <p:nvPr userDrawn="1"/>
        </p:nvSpPr>
        <p:spPr>
          <a:xfrm>
            <a:off x="8784549" y="32791"/>
            <a:ext cx="442351" cy="747593"/>
          </a:xfrm>
          <a:prstGeom prst="parallelogram">
            <a:avLst>
              <a:gd name="adj" fmla="val 47162"/>
            </a:avLst>
          </a:prstGeom>
          <a:solidFill>
            <a:srgbClr val="509E2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ln>
                <a:solidFill>
                  <a:schemeClr val="bg1"/>
                </a:solidFill>
              </a:ln>
            </a:endParaRPr>
          </a:p>
        </p:txBody>
      </p:sp>
      <p:pic>
        <p:nvPicPr>
          <p:cNvPr id="6" name="Imag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9976" y="924303"/>
            <a:ext cx="6164389" cy="3080761"/>
          </a:xfrm>
          <a:prstGeom prst="rect">
            <a:avLst/>
          </a:prstGeom>
        </p:spPr>
      </p:pic>
      <p:pic>
        <p:nvPicPr>
          <p:cNvPr id="7" name="Imag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04647" y="1893710"/>
            <a:ext cx="1919345" cy="959226"/>
          </a:xfrm>
          <a:prstGeom prst="rect">
            <a:avLst/>
          </a:prstGeom>
        </p:spPr>
      </p:pic>
      <p:sp>
        <p:nvSpPr>
          <p:cNvPr id="27" name="ZoneTexte 26"/>
          <p:cNvSpPr txBox="1"/>
          <p:nvPr/>
        </p:nvSpPr>
        <p:spPr>
          <a:xfrm>
            <a:off x="2059429" y="955768"/>
            <a:ext cx="4258995" cy="923330"/>
          </a:xfrm>
          <a:prstGeom prst="rect">
            <a:avLst/>
          </a:prstGeom>
          <a:noFill/>
        </p:spPr>
        <p:txBody>
          <a:bodyPr wrap="square" rtlCol="0">
            <a:spAutoFit/>
          </a:bodyPr>
          <a:lstStyle/>
          <a:p>
            <a:r>
              <a:rPr lang="fr-FR" dirty="0" err="1">
                <a:solidFill>
                  <a:srgbClr val="00B0F0"/>
                </a:solidFill>
              </a:rPr>
              <a:t>What</a:t>
            </a:r>
            <a:r>
              <a:rPr lang="fr-FR" dirty="0">
                <a:solidFill>
                  <a:srgbClr val="00B0F0"/>
                </a:solidFill>
              </a:rPr>
              <a:t> </a:t>
            </a:r>
            <a:r>
              <a:rPr lang="fr-FR" dirty="0" err="1">
                <a:solidFill>
                  <a:srgbClr val="00B0F0"/>
                </a:solidFill>
              </a:rPr>
              <a:t>PcVue</a:t>
            </a:r>
            <a:r>
              <a:rPr lang="fr-FR" dirty="0">
                <a:solidFill>
                  <a:srgbClr val="00B0F0"/>
                </a:solidFill>
              </a:rPr>
              <a:t> </a:t>
            </a:r>
            <a:r>
              <a:rPr lang="fr-FR" dirty="0" err="1">
                <a:solidFill>
                  <a:srgbClr val="00B0F0"/>
                </a:solidFill>
              </a:rPr>
              <a:t>does</a:t>
            </a:r>
            <a:r>
              <a:rPr lang="fr-FR" dirty="0">
                <a:solidFill>
                  <a:srgbClr val="00B0F0"/>
                </a:solidFill>
              </a:rPr>
              <a:t>?</a:t>
            </a:r>
            <a:br>
              <a:rPr lang="fr-FR" dirty="0">
                <a:solidFill>
                  <a:srgbClr val="00B0F0"/>
                </a:solidFill>
              </a:rPr>
            </a:br>
            <a:r>
              <a:rPr lang="fr-FR" dirty="0" err="1">
                <a:solidFill>
                  <a:srgbClr val="00B0F0"/>
                </a:solidFill>
              </a:rPr>
              <a:t>What</a:t>
            </a:r>
            <a:r>
              <a:rPr lang="fr-FR" dirty="0">
                <a:solidFill>
                  <a:srgbClr val="00B0F0"/>
                </a:solidFill>
              </a:rPr>
              <a:t> </a:t>
            </a:r>
            <a:r>
              <a:rPr lang="fr-FR" dirty="0" err="1">
                <a:solidFill>
                  <a:srgbClr val="00B0F0"/>
                </a:solidFill>
              </a:rPr>
              <a:t>is</a:t>
            </a:r>
            <a:r>
              <a:rPr lang="fr-FR" dirty="0">
                <a:solidFill>
                  <a:srgbClr val="00B0F0"/>
                </a:solidFill>
              </a:rPr>
              <a:t> the </a:t>
            </a:r>
            <a:r>
              <a:rPr lang="fr-FR" dirty="0" err="1">
                <a:solidFill>
                  <a:srgbClr val="00B0F0"/>
                </a:solidFill>
              </a:rPr>
              <a:t>need</a:t>
            </a:r>
            <a:r>
              <a:rPr lang="fr-FR" dirty="0">
                <a:solidFill>
                  <a:srgbClr val="00B0F0"/>
                </a:solidFill>
              </a:rPr>
              <a:t> for </a:t>
            </a:r>
            <a:r>
              <a:rPr lang="fr-FR" dirty="0" err="1">
                <a:solidFill>
                  <a:srgbClr val="00B0F0"/>
                </a:solidFill>
              </a:rPr>
              <a:t>indicating</a:t>
            </a:r>
            <a:r>
              <a:rPr lang="fr-FR" dirty="0">
                <a:solidFill>
                  <a:srgbClr val="00B0F0"/>
                </a:solidFill>
              </a:rPr>
              <a:t> the version? </a:t>
            </a:r>
          </a:p>
        </p:txBody>
      </p:sp>
      <p:sp>
        <p:nvSpPr>
          <p:cNvPr id="29" name="ZoneTexte 28"/>
          <p:cNvSpPr txBox="1"/>
          <p:nvPr/>
        </p:nvSpPr>
        <p:spPr>
          <a:xfrm>
            <a:off x="304800" y="4891655"/>
            <a:ext cx="5562178" cy="923330"/>
          </a:xfrm>
          <a:prstGeom prst="rect">
            <a:avLst/>
          </a:prstGeom>
          <a:noFill/>
        </p:spPr>
        <p:txBody>
          <a:bodyPr wrap="square" rtlCol="0">
            <a:spAutoFit/>
          </a:bodyPr>
          <a:lstStyle/>
          <a:p>
            <a:r>
              <a:rPr lang="fr-FR" dirty="0">
                <a:solidFill>
                  <a:srgbClr val="00B0F0"/>
                </a:solidFill>
              </a:rPr>
              <a:t>Description </a:t>
            </a:r>
            <a:r>
              <a:rPr lang="fr-FR" dirty="0" err="1">
                <a:solidFill>
                  <a:srgbClr val="00B0F0"/>
                </a:solidFill>
              </a:rPr>
              <a:t>is</a:t>
            </a:r>
            <a:r>
              <a:rPr lang="fr-FR" dirty="0">
                <a:solidFill>
                  <a:srgbClr val="00B0F0"/>
                </a:solidFill>
              </a:rPr>
              <a:t> </a:t>
            </a:r>
            <a:r>
              <a:rPr lang="fr-FR" dirty="0" err="1">
                <a:solidFill>
                  <a:srgbClr val="00B0F0"/>
                </a:solidFill>
              </a:rPr>
              <a:t>too</a:t>
            </a:r>
            <a:r>
              <a:rPr lang="fr-FR" dirty="0">
                <a:solidFill>
                  <a:srgbClr val="00B0F0"/>
                </a:solidFill>
              </a:rPr>
              <a:t> </a:t>
            </a:r>
            <a:r>
              <a:rPr lang="fr-FR" dirty="0" err="1">
                <a:solidFill>
                  <a:srgbClr val="00B0F0"/>
                </a:solidFill>
              </a:rPr>
              <a:t>detailed</a:t>
            </a:r>
            <a:br>
              <a:rPr lang="fr-FR" dirty="0">
                <a:solidFill>
                  <a:srgbClr val="00B0F0"/>
                </a:solidFill>
              </a:rPr>
            </a:br>
            <a:r>
              <a:rPr lang="fr-FR" dirty="0">
                <a:solidFill>
                  <a:srgbClr val="00B0F0"/>
                </a:solidFill>
              </a:rPr>
              <a:t>No mention of </a:t>
            </a:r>
            <a:r>
              <a:rPr lang="fr-FR" dirty="0" err="1">
                <a:solidFill>
                  <a:srgbClr val="00B0F0"/>
                </a:solidFill>
              </a:rPr>
              <a:t>what</a:t>
            </a:r>
            <a:r>
              <a:rPr lang="fr-FR" dirty="0">
                <a:solidFill>
                  <a:srgbClr val="00B0F0"/>
                </a:solidFill>
              </a:rPr>
              <a:t> </a:t>
            </a:r>
            <a:r>
              <a:rPr lang="fr-FR" dirty="0" err="1">
                <a:solidFill>
                  <a:srgbClr val="00B0F0"/>
                </a:solidFill>
              </a:rPr>
              <a:t>PcVue</a:t>
            </a:r>
            <a:r>
              <a:rPr lang="fr-FR" dirty="0">
                <a:solidFill>
                  <a:srgbClr val="00B0F0"/>
                </a:solidFill>
              </a:rPr>
              <a:t>  </a:t>
            </a:r>
            <a:r>
              <a:rPr lang="fr-FR" dirty="0" err="1">
                <a:solidFill>
                  <a:srgbClr val="00B0F0"/>
                </a:solidFill>
              </a:rPr>
              <a:t>does</a:t>
            </a:r>
            <a:r>
              <a:rPr lang="fr-FR" dirty="0">
                <a:solidFill>
                  <a:srgbClr val="00B0F0"/>
                </a:solidFill>
              </a:rPr>
              <a:t> and </a:t>
            </a:r>
            <a:r>
              <a:rPr lang="fr-FR" dirty="0" err="1">
                <a:solidFill>
                  <a:srgbClr val="00B0F0"/>
                </a:solidFill>
              </a:rPr>
              <a:t>what</a:t>
            </a:r>
            <a:r>
              <a:rPr lang="fr-FR" dirty="0">
                <a:solidFill>
                  <a:srgbClr val="00B0F0"/>
                </a:solidFill>
              </a:rPr>
              <a:t> are the </a:t>
            </a:r>
            <a:r>
              <a:rPr lang="fr-FR" dirty="0" err="1">
                <a:solidFill>
                  <a:srgbClr val="00B0F0"/>
                </a:solidFill>
              </a:rPr>
              <a:t>benefiits</a:t>
            </a:r>
            <a:endParaRPr lang="fr-FR" dirty="0">
              <a:solidFill>
                <a:srgbClr val="00B0F0"/>
              </a:solidFill>
            </a:endParaRPr>
          </a:p>
        </p:txBody>
      </p:sp>
      <p:sp>
        <p:nvSpPr>
          <p:cNvPr id="32" name="Ellipse 31"/>
          <p:cNvSpPr/>
          <p:nvPr/>
        </p:nvSpPr>
        <p:spPr>
          <a:xfrm>
            <a:off x="8198866" y="748826"/>
            <a:ext cx="1311633" cy="48649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615832" y="218238"/>
            <a:ext cx="3905303" cy="369332"/>
          </a:xfrm>
          <a:prstGeom prst="rect">
            <a:avLst/>
          </a:prstGeom>
          <a:noFill/>
        </p:spPr>
        <p:txBody>
          <a:bodyPr wrap="square" rtlCol="0">
            <a:spAutoFit/>
          </a:bodyPr>
          <a:lstStyle/>
          <a:p>
            <a:r>
              <a:rPr lang="fr-FR" dirty="0">
                <a:solidFill>
                  <a:srgbClr val="00B0F0"/>
                </a:solidFill>
              </a:rPr>
              <a:t>Name </a:t>
            </a:r>
            <a:r>
              <a:rPr lang="fr-FR" dirty="0" err="1">
                <a:solidFill>
                  <a:srgbClr val="00B0F0"/>
                </a:solidFill>
              </a:rPr>
              <a:t>may</a:t>
            </a:r>
            <a:r>
              <a:rPr lang="fr-FR" dirty="0">
                <a:solidFill>
                  <a:srgbClr val="00B0F0"/>
                </a:solidFill>
              </a:rPr>
              <a:t> </a:t>
            </a:r>
            <a:r>
              <a:rPr lang="fr-FR" dirty="0" err="1">
                <a:solidFill>
                  <a:srgbClr val="00B0F0"/>
                </a:solidFill>
              </a:rPr>
              <a:t>be</a:t>
            </a:r>
            <a:r>
              <a:rPr lang="fr-FR" dirty="0">
                <a:solidFill>
                  <a:srgbClr val="00B0F0"/>
                </a:solidFill>
              </a:rPr>
              <a:t> </a:t>
            </a:r>
            <a:r>
              <a:rPr lang="fr-FR" dirty="0" err="1">
                <a:solidFill>
                  <a:srgbClr val="00B0F0"/>
                </a:solidFill>
              </a:rPr>
              <a:t>under</a:t>
            </a:r>
            <a:r>
              <a:rPr lang="fr-FR" dirty="0">
                <a:solidFill>
                  <a:srgbClr val="00B0F0"/>
                </a:solidFill>
              </a:rPr>
              <a:t> copyright</a:t>
            </a:r>
          </a:p>
        </p:txBody>
      </p:sp>
      <p:sp>
        <p:nvSpPr>
          <p:cNvPr id="34" name="Parallélogramme 1">
            <a:extLst>
              <a:ext uri="{FF2B5EF4-FFF2-40B4-BE49-F238E27FC236}">
                <a16:creationId xmlns:a16="http://schemas.microsoft.com/office/drawing/2014/main" id="{BDCF000C-0FB2-861B-B13A-C99697861971}"/>
              </a:ext>
            </a:extLst>
          </p:cNvPr>
          <p:cNvSpPr/>
          <p:nvPr/>
        </p:nvSpPr>
        <p:spPr>
          <a:xfrm>
            <a:off x="-384720" y="-48994"/>
            <a:ext cx="2631480" cy="765430"/>
          </a:xfrm>
          <a:prstGeom prst="parallelogram">
            <a:avLst/>
          </a:prstGeom>
          <a:solidFill>
            <a:srgbClr val="27457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5" name="ZoneTexte 2">
            <a:extLst>
              <a:ext uri="{FF2B5EF4-FFF2-40B4-BE49-F238E27FC236}">
                <a16:creationId xmlns:a16="http://schemas.microsoft.com/office/drawing/2014/main" id="{6A72D2A7-261A-7515-9767-2DF2FD07DBB1}"/>
              </a:ext>
            </a:extLst>
          </p:cNvPr>
          <p:cNvSpPr txBox="1"/>
          <p:nvPr/>
        </p:nvSpPr>
        <p:spPr>
          <a:xfrm>
            <a:off x="-128037" y="8550"/>
            <a:ext cx="2178460" cy="677108"/>
          </a:xfrm>
          <a:prstGeom prst="rect">
            <a:avLst/>
          </a:prstGeom>
          <a:noFill/>
        </p:spPr>
        <p:txBody>
          <a:bodyPr wrap="square" rtlCol="0">
            <a:spAutoFit/>
          </a:bodyPr>
          <a:lstStyle/>
          <a:p>
            <a:pPr algn="ctr"/>
            <a:r>
              <a:rPr lang="en-US" sz="3700" dirty="0">
                <a:solidFill>
                  <a:schemeClr val="bg1"/>
                </a:solidFill>
                <a:latin typeface="Segoe UI" panose="020B0502040204020203" pitchFamily="34" charset="0"/>
                <a:ea typeface="Segoe UI" panose="020B0502040204020203" pitchFamily="34" charset="0"/>
                <a:cs typeface="Segoe UI" panose="020B0502040204020203" pitchFamily="34" charset="0"/>
              </a:rPr>
              <a:t>BMS</a:t>
            </a:r>
            <a:endParaRPr lang="fr-FR" sz="3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99114890"/>
      </p:ext>
    </p:extLst>
  </p:cSld>
  <p:clrMapOvr>
    <a:masterClrMapping/>
  </p:clrMapOvr>
</p:sld>
</file>

<file path=ppt/theme/theme1.xml><?xml version="1.0" encoding="utf-8"?>
<a:theme xmlns:a="http://schemas.openxmlformats.org/drawingml/2006/main" name="Template">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potx" id="{3149310A-CACE-4EF7-843D-A09201721271}" vid="{376B2E9D-9582-4B55-B5C2-5A51E13FD35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TotalTime>
  <Words>656</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Gotham Light</vt:lpstr>
      <vt:lpstr>Segoe UI</vt:lpstr>
      <vt:lpstr>Segoe UI Light</vt:lpstr>
      <vt:lpstr>Symbol</vt:lpstr>
      <vt:lpstr>Wingdings</vt:lpstr>
      <vt:lpstr>Template</vt:lpstr>
      <vt:lpstr>Reference title: Site name</vt:lpstr>
      <vt:lpstr>Content for a reference</vt:lpstr>
      <vt:lpstr>PowerPoint Presentation</vt:lpstr>
      <vt:lpstr>Example1</vt:lpstr>
      <vt:lpstr>PowerPoint Presentation</vt:lpstr>
      <vt:lpstr>Example 1</vt:lpstr>
      <vt:lpstr>PowerPoint Presentation</vt:lpstr>
      <vt:lpstr>Example2</vt:lpstr>
      <vt:lpstr>PowerPoint Presentation</vt:lpstr>
      <vt:lpstr>Example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Jean-Baptiste Chevalier</dc:creator>
  <cp:keywords>Slides; PcVue</cp:keywords>
  <cp:lastModifiedBy>François FLECHE</cp:lastModifiedBy>
  <cp:revision>13</cp:revision>
  <dcterms:created xsi:type="dcterms:W3CDTF">2019-05-22T13:22:16Z</dcterms:created>
  <dcterms:modified xsi:type="dcterms:W3CDTF">2022-08-10T07:21:06Z</dcterms:modified>
</cp:coreProperties>
</file>