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7" r:id="rId6"/>
    <p:sldId id="268" r:id="rId7"/>
    <p:sldId id="269" r:id="rId8"/>
    <p:sldId id="270" r:id="rId9"/>
    <p:sldId id="261" r:id="rId10"/>
    <p:sldId id="271" r:id="rId11"/>
    <p:sldId id="272" r:id="rId12"/>
    <p:sldId id="273" r:id="rId13"/>
    <p:sldId id="274" r:id="rId14"/>
    <p:sldId id="262" r:id="rId15"/>
    <p:sldId id="276" r:id="rId16"/>
    <p:sldId id="275" r:id="rId17"/>
    <p:sldId id="277" r:id="rId18"/>
    <p:sldId id="278" r:id="rId19"/>
    <p:sldId id="263" r:id="rId20"/>
    <p:sldId id="279" r:id="rId21"/>
    <p:sldId id="264" r:id="rId22"/>
    <p:sldId id="280" r:id="rId23"/>
    <p:sldId id="281" r:id="rId24"/>
    <p:sldId id="282" r:id="rId25"/>
    <p:sldId id="283" r:id="rId26"/>
    <p:sldId id="265" r:id="rId27"/>
    <p:sldId id="284" r:id="rId28"/>
    <p:sldId id="266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7" autoAdjust="0"/>
    <p:restoredTop sz="94676" autoAdjust="0"/>
  </p:normalViewPr>
  <p:slideViewPr>
    <p:cSldViewPr>
      <p:cViewPr>
        <p:scale>
          <a:sx n="100" d="100"/>
          <a:sy n="100" d="100"/>
        </p:scale>
        <p:origin x="-23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68B7A-A0FF-48FF-86B1-4DD9E5FEDD48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7AB3F157-5476-4A3D-8040-10C7CBE82DD7}">
      <dgm:prSet phldrT="[Texte]"/>
      <dgm:spPr/>
      <dgm:t>
        <a:bodyPr/>
        <a:lstStyle/>
        <a:p>
          <a:r>
            <a:rPr lang="en-US" noProof="0" dirty="0" smtClean="0"/>
            <a:t>21 </a:t>
          </a:r>
          <a:r>
            <a:rPr lang="en-US" noProof="0" dirty="0" err="1" smtClean="0"/>
            <a:t>CFR</a:t>
          </a:r>
          <a:r>
            <a:rPr lang="en-US" noProof="0" dirty="0" smtClean="0"/>
            <a:t> 11 presentation</a:t>
          </a:r>
          <a:endParaRPr lang="en-US" noProof="0" dirty="0"/>
        </a:p>
      </dgm:t>
    </dgm:pt>
    <dgm:pt modelId="{8B789719-0839-4ACA-97C6-BB6CC750C169}" type="parTrans" cxnId="{7B712635-469F-45F6-81BC-2D4B3DE4E6CD}">
      <dgm:prSet/>
      <dgm:spPr/>
      <dgm:t>
        <a:bodyPr/>
        <a:lstStyle/>
        <a:p>
          <a:endParaRPr lang="fr-F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9609B98-8FFA-46FD-91C4-FF460D1076DE}" type="sibTrans" cxnId="{7B712635-469F-45F6-81BC-2D4B3DE4E6CD}">
      <dgm:prSet/>
      <dgm:spPr/>
      <dgm:t>
        <a:bodyPr/>
        <a:lstStyle/>
        <a:p>
          <a:endParaRPr lang="fr-F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5BF805B-FDFD-4004-B7BD-A2DA72D91721}">
      <dgm:prSet phldrT="[Texte]"/>
      <dgm:spPr/>
      <dgm:t>
        <a:bodyPr/>
        <a:lstStyle/>
        <a:p>
          <a:r>
            <a:rPr lang="en-US" noProof="0" dirty="0" smtClean="0"/>
            <a:t>Users administration and access rights</a:t>
          </a:r>
          <a:endParaRPr lang="en-US" noProof="0" dirty="0"/>
        </a:p>
      </dgm:t>
    </dgm:pt>
    <dgm:pt modelId="{84F393CD-CE9D-419E-8271-8B2EF445DA15}" type="parTrans" cxnId="{2DAE6C6F-5252-4044-A277-DC33887DA963}">
      <dgm:prSet/>
      <dgm:spPr/>
      <dgm:t>
        <a:bodyPr/>
        <a:lstStyle/>
        <a:p>
          <a:endParaRPr lang="fr-F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56CA175-C245-4A10-AC1C-D10F0788D75C}" type="sibTrans" cxnId="{2DAE6C6F-5252-4044-A277-DC33887DA963}">
      <dgm:prSet/>
      <dgm:spPr/>
      <dgm:t>
        <a:bodyPr/>
        <a:lstStyle/>
        <a:p>
          <a:endParaRPr lang="fr-F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4AE2E4B-09B5-4CD6-A8E8-E1FF677BA39E}">
      <dgm:prSet phldrT="[Texte]"/>
      <dgm:spPr/>
      <dgm:t>
        <a:bodyPr/>
        <a:lstStyle/>
        <a:p>
          <a:r>
            <a:rPr lang="en-US" noProof="0" dirty="0" smtClean="0"/>
            <a:t>User rights management</a:t>
          </a:r>
          <a:endParaRPr lang="en-US" noProof="0" dirty="0"/>
        </a:p>
      </dgm:t>
    </dgm:pt>
    <dgm:pt modelId="{6FDF7BB9-544C-4340-ACC2-EA620BEB7920}" type="parTrans" cxnId="{B1C38E9B-1494-4A78-B623-8184EADA0B1E}">
      <dgm:prSet/>
      <dgm:spPr/>
      <dgm:t>
        <a:bodyPr/>
        <a:lstStyle/>
        <a:p>
          <a:endParaRPr lang="fr-F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D2C7229-A263-4657-A429-C6D2287DC478}" type="sibTrans" cxnId="{B1C38E9B-1494-4A78-B623-8184EADA0B1E}">
      <dgm:prSet/>
      <dgm:spPr/>
      <dgm:t>
        <a:bodyPr/>
        <a:lstStyle/>
        <a:p>
          <a:endParaRPr lang="fr-F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E2E4D00-4AEB-4D38-9439-25111449E57F}">
      <dgm:prSet phldrT="[Texte]"/>
      <dgm:spPr/>
      <dgm:t>
        <a:bodyPr/>
        <a:lstStyle/>
        <a:p>
          <a:r>
            <a:rPr lang="fr-FR" dirty="0" smtClean="0"/>
            <a:t>Introduction</a:t>
          </a:r>
          <a:endParaRPr lang="fr-FR" dirty="0"/>
        </a:p>
      </dgm:t>
    </dgm:pt>
    <dgm:pt modelId="{1643F9AB-B8A0-4EDF-94DA-328C5AA5E8D8}" type="sibTrans" cxnId="{588C6F2D-87AB-4432-956B-5BCE02D680DB}">
      <dgm:prSet/>
      <dgm:spPr/>
      <dgm:t>
        <a:bodyPr/>
        <a:lstStyle/>
        <a:p>
          <a:endParaRPr lang="fr-F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BB659DD-B267-419A-AA38-F5049B66619D}" type="parTrans" cxnId="{588C6F2D-87AB-4432-956B-5BCE02D680DB}">
      <dgm:prSet/>
      <dgm:spPr/>
      <dgm:t>
        <a:bodyPr/>
        <a:lstStyle/>
        <a:p>
          <a:endParaRPr lang="fr-FR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BAB21A9-F252-4BC4-AC35-957CA98BC0C3}">
      <dgm:prSet phldrT="[Texte]"/>
      <dgm:spPr/>
      <dgm:t>
        <a:bodyPr/>
        <a:lstStyle/>
        <a:p>
          <a:r>
            <a:rPr lang="en-US" noProof="0" dirty="0" smtClean="0"/>
            <a:t>Authentication procedure</a:t>
          </a:r>
          <a:endParaRPr lang="en-US" noProof="0" dirty="0"/>
        </a:p>
      </dgm:t>
    </dgm:pt>
    <dgm:pt modelId="{3EAAF2C3-449E-4D31-B605-414FCB66C833}" type="parTrans" cxnId="{09ADF856-6B01-4812-AC83-E5061841ED47}">
      <dgm:prSet/>
      <dgm:spPr/>
      <dgm:t>
        <a:bodyPr/>
        <a:lstStyle/>
        <a:p>
          <a:endParaRPr lang="fr-FR"/>
        </a:p>
      </dgm:t>
    </dgm:pt>
    <dgm:pt modelId="{4D8DFF41-D590-487F-9496-265C9A9F428E}" type="sibTrans" cxnId="{09ADF856-6B01-4812-AC83-E5061841ED47}">
      <dgm:prSet/>
      <dgm:spPr/>
      <dgm:t>
        <a:bodyPr/>
        <a:lstStyle/>
        <a:p>
          <a:endParaRPr lang="fr-FR"/>
        </a:p>
      </dgm:t>
    </dgm:pt>
    <dgm:pt modelId="{80A4F4D3-9C65-4DEF-B8C4-E681C14D8D15}">
      <dgm:prSet phldrT="[Texte]"/>
      <dgm:spPr/>
      <dgm:t>
        <a:bodyPr/>
        <a:lstStyle/>
        <a:p>
          <a:r>
            <a:rPr lang="fr-FR" dirty="0" smtClean="0"/>
            <a:t>AUDIT </a:t>
          </a:r>
          <a:r>
            <a:rPr lang="en-US" noProof="0" dirty="0" smtClean="0"/>
            <a:t>Trail</a:t>
          </a:r>
          <a:endParaRPr lang="en-US" noProof="0" dirty="0"/>
        </a:p>
      </dgm:t>
    </dgm:pt>
    <dgm:pt modelId="{D31710E0-5AE5-4060-BF26-66FE166D9785}" type="parTrans" cxnId="{E8A488B2-17FC-453C-A7B0-1C7499609494}">
      <dgm:prSet/>
      <dgm:spPr/>
      <dgm:t>
        <a:bodyPr/>
        <a:lstStyle/>
        <a:p>
          <a:endParaRPr lang="fr-FR"/>
        </a:p>
      </dgm:t>
    </dgm:pt>
    <dgm:pt modelId="{99DE47C9-104C-4CD0-92D4-0FFDFA3A130D}" type="sibTrans" cxnId="{E8A488B2-17FC-453C-A7B0-1C7499609494}">
      <dgm:prSet/>
      <dgm:spPr/>
      <dgm:t>
        <a:bodyPr/>
        <a:lstStyle/>
        <a:p>
          <a:endParaRPr lang="fr-FR"/>
        </a:p>
      </dgm:t>
    </dgm:pt>
    <dgm:pt modelId="{0EBB50F6-A221-44CC-B465-0F0C40A0288C}">
      <dgm:prSet phldrT="[Texte]"/>
      <dgm:spPr/>
      <dgm:t>
        <a:bodyPr/>
        <a:lstStyle/>
        <a:p>
          <a:r>
            <a:rPr lang="en-US" noProof="0" dirty="0" smtClean="0"/>
            <a:t>Historical Data</a:t>
          </a:r>
          <a:endParaRPr lang="en-US" noProof="0" dirty="0"/>
        </a:p>
      </dgm:t>
    </dgm:pt>
    <dgm:pt modelId="{76ABE0EF-A444-458A-ABFA-0399A0C58454}" type="parTrans" cxnId="{3B88726C-3C90-44E3-882A-C0E059E16F86}">
      <dgm:prSet/>
      <dgm:spPr/>
      <dgm:t>
        <a:bodyPr/>
        <a:lstStyle/>
        <a:p>
          <a:endParaRPr lang="fr-FR"/>
        </a:p>
      </dgm:t>
    </dgm:pt>
    <dgm:pt modelId="{CA30F7B3-6518-4593-97D0-2DB70D11AD60}" type="sibTrans" cxnId="{3B88726C-3C90-44E3-882A-C0E059E16F86}">
      <dgm:prSet/>
      <dgm:spPr/>
      <dgm:t>
        <a:bodyPr/>
        <a:lstStyle/>
        <a:p>
          <a:endParaRPr lang="fr-FR"/>
        </a:p>
      </dgm:t>
    </dgm:pt>
    <dgm:pt modelId="{2620737C-68C2-4D31-B9DE-531EFDD15C91}">
      <dgm:prSet phldrT="[Texte]"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5FFBD5BE-EF25-435D-809D-32E0828A7EC0}" type="parTrans" cxnId="{3C16C30C-8A5B-4407-9BBC-39C9CCBA83F5}">
      <dgm:prSet/>
      <dgm:spPr/>
      <dgm:t>
        <a:bodyPr/>
        <a:lstStyle/>
        <a:p>
          <a:endParaRPr lang="fr-FR"/>
        </a:p>
      </dgm:t>
    </dgm:pt>
    <dgm:pt modelId="{A7A4EDC8-DCE1-4347-9E0E-C0542171A94F}" type="sibTrans" cxnId="{3C16C30C-8A5B-4407-9BBC-39C9CCBA83F5}">
      <dgm:prSet/>
      <dgm:spPr/>
      <dgm:t>
        <a:bodyPr/>
        <a:lstStyle/>
        <a:p>
          <a:endParaRPr lang="fr-FR"/>
        </a:p>
      </dgm:t>
    </dgm:pt>
    <dgm:pt modelId="{E6122B00-448A-4B86-BFF6-2781D63DA572}" type="pres">
      <dgm:prSet presAssocID="{4FA68B7A-A0FF-48FF-86B1-4DD9E5FEDD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70C7DC3-3D57-4BCB-96EF-78BFD16955FF}" type="pres">
      <dgm:prSet presAssocID="{8E2E4D00-4AEB-4D38-9439-25111449E57F}" presName="parentText" presStyleLbl="node1" presStyleIdx="0" presStyleCnt="8" custLinFactNeighborX="-9375" custLinFactNeighborY="2417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8B7F41-1A35-4A0A-AA97-843B40E7797A}" type="pres">
      <dgm:prSet presAssocID="{1643F9AB-B8A0-4EDF-94DA-328C5AA5E8D8}" presName="spacer" presStyleCnt="0"/>
      <dgm:spPr/>
      <dgm:t>
        <a:bodyPr/>
        <a:lstStyle/>
        <a:p>
          <a:endParaRPr lang="fr-FR"/>
        </a:p>
      </dgm:t>
    </dgm:pt>
    <dgm:pt modelId="{A099BA40-882E-49EE-87DD-7AD8B626903B}" type="pres">
      <dgm:prSet presAssocID="{7AB3F157-5476-4A3D-8040-10C7CBE82DD7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CFE678-6E13-4587-BE17-36F54BAAEC79}" type="pres">
      <dgm:prSet presAssocID="{69609B98-8FFA-46FD-91C4-FF460D1076DE}" presName="spacer" presStyleCnt="0"/>
      <dgm:spPr/>
      <dgm:t>
        <a:bodyPr/>
        <a:lstStyle/>
        <a:p>
          <a:endParaRPr lang="fr-FR"/>
        </a:p>
      </dgm:t>
    </dgm:pt>
    <dgm:pt modelId="{8B51AE58-57ED-478B-AF45-3C361B5BAA59}" type="pres">
      <dgm:prSet presAssocID="{75BF805B-FDFD-4004-B7BD-A2DA72D91721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5146D9-546F-4A11-B881-8ECC6A8C10F0}" type="pres">
      <dgm:prSet presAssocID="{C56CA175-C245-4A10-AC1C-D10F0788D75C}" presName="spacer" presStyleCnt="0"/>
      <dgm:spPr/>
      <dgm:t>
        <a:bodyPr/>
        <a:lstStyle/>
        <a:p>
          <a:endParaRPr lang="fr-FR"/>
        </a:p>
      </dgm:t>
    </dgm:pt>
    <dgm:pt modelId="{FED88521-B89A-4A54-A3FB-914B3AE5943B}" type="pres">
      <dgm:prSet presAssocID="{8BAB21A9-F252-4BC4-AC35-957CA98BC0C3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D43A1E-B492-475C-AB1E-8546916E557E}" type="pres">
      <dgm:prSet presAssocID="{4D8DFF41-D590-487F-9496-265C9A9F428E}" presName="spacer" presStyleCnt="0"/>
      <dgm:spPr/>
    </dgm:pt>
    <dgm:pt modelId="{50F2596B-C3EE-468D-8EE9-FEDD5A5C9044}" type="pres">
      <dgm:prSet presAssocID="{74AE2E4B-09B5-4CD6-A8E8-E1FF677BA39E}" presName="parentText" presStyleLbl="node1" presStyleIdx="4" presStyleCnt="8" custLinFactNeighborX="855" custLinFactNeighborY="1501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C4F2E2-266A-4227-89BC-3E0C4470D35F}" type="pres">
      <dgm:prSet presAssocID="{5D2C7229-A263-4657-A429-C6D2287DC478}" presName="spacer" presStyleCnt="0"/>
      <dgm:spPr/>
    </dgm:pt>
    <dgm:pt modelId="{4AA5963A-DD2D-4586-A3A4-A091B7F8F9DA}" type="pres">
      <dgm:prSet presAssocID="{80A4F4D3-9C65-4DEF-B8C4-E681C14D8D15}" presName="parentText" presStyleLbl="node1" presStyleIdx="5" presStyleCnt="8" custLinFactNeighborX="855" custLinFactNeighborY="1501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3C5169-A588-45B2-AC3D-949D0ACBCBA9}" type="pres">
      <dgm:prSet presAssocID="{99DE47C9-104C-4CD0-92D4-0FFDFA3A130D}" presName="spacer" presStyleCnt="0"/>
      <dgm:spPr/>
    </dgm:pt>
    <dgm:pt modelId="{6E214A6B-A277-4FD5-BC81-318E360E1398}" type="pres">
      <dgm:prSet presAssocID="{0EBB50F6-A221-44CC-B465-0F0C40A0288C}" presName="parentText" presStyleLbl="node1" presStyleIdx="6" presStyleCnt="8" custLinFactNeighborX="855" custLinFactNeighborY="1501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131252-CAEB-466B-B172-703259564810}" type="pres">
      <dgm:prSet presAssocID="{CA30F7B3-6518-4593-97D0-2DB70D11AD60}" presName="spacer" presStyleCnt="0"/>
      <dgm:spPr/>
    </dgm:pt>
    <dgm:pt modelId="{96812E38-E932-4FA7-A080-F312D423AF3C}" type="pres">
      <dgm:prSet presAssocID="{2620737C-68C2-4D31-B9DE-531EFDD15C91}" presName="parentText" presStyleLbl="node1" presStyleIdx="7" presStyleCnt="8" custLinFactNeighborX="855" custLinFactNeighborY="1501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AE6C6F-5252-4044-A277-DC33887DA963}" srcId="{4FA68B7A-A0FF-48FF-86B1-4DD9E5FEDD48}" destId="{75BF805B-FDFD-4004-B7BD-A2DA72D91721}" srcOrd="2" destOrd="0" parTransId="{84F393CD-CE9D-419E-8271-8B2EF445DA15}" sibTransId="{C56CA175-C245-4A10-AC1C-D10F0788D75C}"/>
    <dgm:cxn modelId="{E8A488B2-17FC-453C-A7B0-1C7499609494}" srcId="{4FA68B7A-A0FF-48FF-86B1-4DD9E5FEDD48}" destId="{80A4F4D3-9C65-4DEF-B8C4-E681C14D8D15}" srcOrd="5" destOrd="0" parTransId="{D31710E0-5AE5-4060-BF26-66FE166D9785}" sibTransId="{99DE47C9-104C-4CD0-92D4-0FFDFA3A130D}"/>
    <dgm:cxn modelId="{09ADF856-6B01-4812-AC83-E5061841ED47}" srcId="{4FA68B7A-A0FF-48FF-86B1-4DD9E5FEDD48}" destId="{8BAB21A9-F252-4BC4-AC35-957CA98BC0C3}" srcOrd="3" destOrd="0" parTransId="{3EAAF2C3-449E-4D31-B605-414FCB66C833}" sibTransId="{4D8DFF41-D590-487F-9496-265C9A9F428E}"/>
    <dgm:cxn modelId="{1F25B169-A165-4BA7-8F79-72CCE4D370FB}" type="presOf" srcId="{4FA68B7A-A0FF-48FF-86B1-4DD9E5FEDD48}" destId="{E6122B00-448A-4B86-BFF6-2781D63DA572}" srcOrd="0" destOrd="0" presId="urn:microsoft.com/office/officeart/2005/8/layout/vList2"/>
    <dgm:cxn modelId="{72C5B313-65D5-42E8-9894-CAEFD6E40370}" type="presOf" srcId="{2620737C-68C2-4D31-B9DE-531EFDD15C91}" destId="{96812E38-E932-4FA7-A080-F312D423AF3C}" srcOrd="0" destOrd="0" presId="urn:microsoft.com/office/officeart/2005/8/layout/vList2"/>
    <dgm:cxn modelId="{B1C38E9B-1494-4A78-B623-8184EADA0B1E}" srcId="{4FA68B7A-A0FF-48FF-86B1-4DD9E5FEDD48}" destId="{74AE2E4B-09B5-4CD6-A8E8-E1FF677BA39E}" srcOrd="4" destOrd="0" parTransId="{6FDF7BB9-544C-4340-ACC2-EA620BEB7920}" sibTransId="{5D2C7229-A263-4657-A429-C6D2287DC478}"/>
    <dgm:cxn modelId="{3B88726C-3C90-44E3-882A-C0E059E16F86}" srcId="{4FA68B7A-A0FF-48FF-86B1-4DD9E5FEDD48}" destId="{0EBB50F6-A221-44CC-B465-0F0C40A0288C}" srcOrd="6" destOrd="0" parTransId="{76ABE0EF-A444-458A-ABFA-0399A0C58454}" sibTransId="{CA30F7B3-6518-4593-97D0-2DB70D11AD60}"/>
    <dgm:cxn modelId="{7B712635-469F-45F6-81BC-2D4B3DE4E6CD}" srcId="{4FA68B7A-A0FF-48FF-86B1-4DD9E5FEDD48}" destId="{7AB3F157-5476-4A3D-8040-10C7CBE82DD7}" srcOrd="1" destOrd="0" parTransId="{8B789719-0839-4ACA-97C6-BB6CC750C169}" sibTransId="{69609B98-8FFA-46FD-91C4-FF460D1076DE}"/>
    <dgm:cxn modelId="{973EDD82-090C-4E52-AF21-3B0CDCE2A6FD}" type="presOf" srcId="{8E2E4D00-4AEB-4D38-9439-25111449E57F}" destId="{570C7DC3-3D57-4BCB-96EF-78BFD16955FF}" srcOrd="0" destOrd="0" presId="urn:microsoft.com/office/officeart/2005/8/layout/vList2"/>
    <dgm:cxn modelId="{54C1E07E-E608-45FB-97A1-6C54E8C05E88}" type="presOf" srcId="{80A4F4D3-9C65-4DEF-B8C4-E681C14D8D15}" destId="{4AA5963A-DD2D-4586-A3A4-A091B7F8F9DA}" srcOrd="0" destOrd="0" presId="urn:microsoft.com/office/officeart/2005/8/layout/vList2"/>
    <dgm:cxn modelId="{B61760F6-8D7B-4758-80C5-F32C4DF6A26C}" type="presOf" srcId="{75BF805B-FDFD-4004-B7BD-A2DA72D91721}" destId="{8B51AE58-57ED-478B-AF45-3C361B5BAA59}" srcOrd="0" destOrd="0" presId="urn:microsoft.com/office/officeart/2005/8/layout/vList2"/>
    <dgm:cxn modelId="{FD14F186-225C-4F43-B830-96904149283C}" type="presOf" srcId="{7AB3F157-5476-4A3D-8040-10C7CBE82DD7}" destId="{A099BA40-882E-49EE-87DD-7AD8B626903B}" srcOrd="0" destOrd="0" presId="urn:microsoft.com/office/officeart/2005/8/layout/vList2"/>
    <dgm:cxn modelId="{FD28D60E-6325-4729-A79B-2D89A625943B}" type="presOf" srcId="{0EBB50F6-A221-44CC-B465-0F0C40A0288C}" destId="{6E214A6B-A277-4FD5-BC81-318E360E1398}" srcOrd="0" destOrd="0" presId="urn:microsoft.com/office/officeart/2005/8/layout/vList2"/>
    <dgm:cxn modelId="{F5C5BCF1-29A6-49FF-984B-A374CB9EFA15}" type="presOf" srcId="{8BAB21A9-F252-4BC4-AC35-957CA98BC0C3}" destId="{FED88521-B89A-4A54-A3FB-914B3AE5943B}" srcOrd="0" destOrd="0" presId="urn:microsoft.com/office/officeart/2005/8/layout/vList2"/>
    <dgm:cxn modelId="{C1FFBF29-96FC-4A47-9D2D-2695CE4A8955}" type="presOf" srcId="{74AE2E4B-09B5-4CD6-A8E8-E1FF677BA39E}" destId="{50F2596B-C3EE-468D-8EE9-FEDD5A5C9044}" srcOrd="0" destOrd="0" presId="urn:microsoft.com/office/officeart/2005/8/layout/vList2"/>
    <dgm:cxn modelId="{3C16C30C-8A5B-4407-9BBC-39C9CCBA83F5}" srcId="{4FA68B7A-A0FF-48FF-86B1-4DD9E5FEDD48}" destId="{2620737C-68C2-4D31-B9DE-531EFDD15C91}" srcOrd="7" destOrd="0" parTransId="{5FFBD5BE-EF25-435D-809D-32E0828A7EC0}" sibTransId="{A7A4EDC8-DCE1-4347-9E0E-C0542171A94F}"/>
    <dgm:cxn modelId="{588C6F2D-87AB-4432-956B-5BCE02D680DB}" srcId="{4FA68B7A-A0FF-48FF-86B1-4DD9E5FEDD48}" destId="{8E2E4D00-4AEB-4D38-9439-25111449E57F}" srcOrd="0" destOrd="0" parTransId="{7BB659DD-B267-419A-AA38-F5049B66619D}" sibTransId="{1643F9AB-B8A0-4EDF-94DA-328C5AA5E8D8}"/>
    <dgm:cxn modelId="{38678031-E1C6-4D85-A33D-3A6F117AFBC7}" type="presParOf" srcId="{E6122B00-448A-4B86-BFF6-2781D63DA572}" destId="{570C7DC3-3D57-4BCB-96EF-78BFD16955FF}" srcOrd="0" destOrd="0" presId="urn:microsoft.com/office/officeart/2005/8/layout/vList2"/>
    <dgm:cxn modelId="{382483DD-BF94-4E80-9519-A50BD97FE7BF}" type="presParOf" srcId="{E6122B00-448A-4B86-BFF6-2781D63DA572}" destId="{1C8B7F41-1A35-4A0A-AA97-843B40E7797A}" srcOrd="1" destOrd="0" presId="urn:microsoft.com/office/officeart/2005/8/layout/vList2"/>
    <dgm:cxn modelId="{9B8C237B-18B9-4AF8-AD2C-E6B68C5EF839}" type="presParOf" srcId="{E6122B00-448A-4B86-BFF6-2781D63DA572}" destId="{A099BA40-882E-49EE-87DD-7AD8B626903B}" srcOrd="2" destOrd="0" presId="urn:microsoft.com/office/officeart/2005/8/layout/vList2"/>
    <dgm:cxn modelId="{E428E1B5-5492-4474-81D3-1FA8476AF4A5}" type="presParOf" srcId="{E6122B00-448A-4B86-BFF6-2781D63DA572}" destId="{7FCFE678-6E13-4587-BE17-36F54BAAEC79}" srcOrd="3" destOrd="0" presId="urn:microsoft.com/office/officeart/2005/8/layout/vList2"/>
    <dgm:cxn modelId="{50F53032-554F-41F3-8A05-4169A1F01A0F}" type="presParOf" srcId="{E6122B00-448A-4B86-BFF6-2781D63DA572}" destId="{8B51AE58-57ED-478B-AF45-3C361B5BAA59}" srcOrd="4" destOrd="0" presId="urn:microsoft.com/office/officeart/2005/8/layout/vList2"/>
    <dgm:cxn modelId="{20261517-D729-4025-A7B3-2969B544B9BE}" type="presParOf" srcId="{E6122B00-448A-4B86-BFF6-2781D63DA572}" destId="{6B5146D9-546F-4A11-B881-8ECC6A8C10F0}" srcOrd="5" destOrd="0" presId="urn:microsoft.com/office/officeart/2005/8/layout/vList2"/>
    <dgm:cxn modelId="{9580529E-054C-43E5-B3E9-FA6739A0F22A}" type="presParOf" srcId="{E6122B00-448A-4B86-BFF6-2781D63DA572}" destId="{FED88521-B89A-4A54-A3FB-914B3AE5943B}" srcOrd="6" destOrd="0" presId="urn:microsoft.com/office/officeart/2005/8/layout/vList2"/>
    <dgm:cxn modelId="{8A79E827-8150-43BC-8B04-67FBDDD0943D}" type="presParOf" srcId="{E6122B00-448A-4B86-BFF6-2781D63DA572}" destId="{05D43A1E-B492-475C-AB1E-8546916E557E}" srcOrd="7" destOrd="0" presId="urn:microsoft.com/office/officeart/2005/8/layout/vList2"/>
    <dgm:cxn modelId="{0673FB06-B10B-4BAC-8FA0-B6A3D93C5351}" type="presParOf" srcId="{E6122B00-448A-4B86-BFF6-2781D63DA572}" destId="{50F2596B-C3EE-468D-8EE9-FEDD5A5C9044}" srcOrd="8" destOrd="0" presId="urn:microsoft.com/office/officeart/2005/8/layout/vList2"/>
    <dgm:cxn modelId="{9B4CA2C4-E0DB-4047-A486-A841743F6A98}" type="presParOf" srcId="{E6122B00-448A-4B86-BFF6-2781D63DA572}" destId="{FFC4F2E2-266A-4227-89BC-3E0C4470D35F}" srcOrd="9" destOrd="0" presId="urn:microsoft.com/office/officeart/2005/8/layout/vList2"/>
    <dgm:cxn modelId="{D277F45D-A0FD-4991-AA90-4475EB2BB8FC}" type="presParOf" srcId="{E6122B00-448A-4B86-BFF6-2781D63DA572}" destId="{4AA5963A-DD2D-4586-A3A4-A091B7F8F9DA}" srcOrd="10" destOrd="0" presId="urn:microsoft.com/office/officeart/2005/8/layout/vList2"/>
    <dgm:cxn modelId="{5D4E8B18-91DE-4ED2-A97A-1E19E158A49D}" type="presParOf" srcId="{E6122B00-448A-4B86-BFF6-2781D63DA572}" destId="{003C5169-A588-45B2-AC3D-949D0ACBCBA9}" srcOrd="11" destOrd="0" presId="urn:microsoft.com/office/officeart/2005/8/layout/vList2"/>
    <dgm:cxn modelId="{103535B8-09A7-4736-9CC4-2E6622F628C1}" type="presParOf" srcId="{E6122B00-448A-4B86-BFF6-2781D63DA572}" destId="{6E214A6B-A277-4FD5-BC81-318E360E1398}" srcOrd="12" destOrd="0" presId="urn:microsoft.com/office/officeart/2005/8/layout/vList2"/>
    <dgm:cxn modelId="{2A0BD5A1-5299-4B06-8178-395104CFC649}" type="presParOf" srcId="{E6122B00-448A-4B86-BFF6-2781D63DA572}" destId="{7B131252-CAEB-466B-B172-703259564810}" srcOrd="13" destOrd="0" presId="urn:microsoft.com/office/officeart/2005/8/layout/vList2"/>
    <dgm:cxn modelId="{B8C7EA61-0BC5-41B3-8727-6C1A1271B0DD}" type="presParOf" srcId="{E6122B00-448A-4B86-BFF6-2781D63DA572}" destId="{96812E38-E932-4FA7-A080-F312D423AF3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0C7DC3-3D57-4BCB-96EF-78BFD16955FF}">
      <dsp:nvSpPr>
        <dsp:cNvPr id="0" name=""/>
        <dsp:cNvSpPr/>
      </dsp:nvSpPr>
      <dsp:spPr>
        <a:xfrm>
          <a:off x="0" y="71568"/>
          <a:ext cx="5286412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Introduction</a:t>
          </a:r>
          <a:endParaRPr lang="fr-FR" sz="1800" kern="1200" dirty="0"/>
        </a:p>
      </dsp:txBody>
      <dsp:txXfrm>
        <a:off x="0" y="71568"/>
        <a:ext cx="5286412" cy="431730"/>
      </dsp:txXfrm>
    </dsp:sp>
    <dsp:sp modelId="{A099BA40-882E-49EE-87DD-7AD8B626903B}">
      <dsp:nvSpPr>
        <dsp:cNvPr id="0" name=""/>
        <dsp:cNvSpPr/>
      </dsp:nvSpPr>
      <dsp:spPr>
        <a:xfrm>
          <a:off x="0" y="542605"/>
          <a:ext cx="5286412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21 </a:t>
          </a:r>
          <a:r>
            <a:rPr lang="en-US" sz="1800" kern="1200" noProof="0" dirty="0" err="1" smtClean="0"/>
            <a:t>CFR</a:t>
          </a:r>
          <a:r>
            <a:rPr lang="en-US" sz="1800" kern="1200" noProof="0" dirty="0" smtClean="0"/>
            <a:t> 11 presentation</a:t>
          </a:r>
          <a:endParaRPr lang="en-US" sz="1800" kern="1200" noProof="0" dirty="0"/>
        </a:p>
      </dsp:txBody>
      <dsp:txXfrm>
        <a:off x="0" y="542605"/>
        <a:ext cx="5286412" cy="431730"/>
      </dsp:txXfrm>
    </dsp:sp>
    <dsp:sp modelId="{8B51AE58-57ED-478B-AF45-3C361B5BAA59}">
      <dsp:nvSpPr>
        <dsp:cNvPr id="0" name=""/>
        <dsp:cNvSpPr/>
      </dsp:nvSpPr>
      <dsp:spPr>
        <a:xfrm>
          <a:off x="0" y="1026175"/>
          <a:ext cx="5286412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Users administration and access rights</a:t>
          </a:r>
          <a:endParaRPr lang="en-US" sz="1800" kern="1200" noProof="0" dirty="0"/>
        </a:p>
      </dsp:txBody>
      <dsp:txXfrm>
        <a:off x="0" y="1026175"/>
        <a:ext cx="5286412" cy="431730"/>
      </dsp:txXfrm>
    </dsp:sp>
    <dsp:sp modelId="{FED88521-B89A-4A54-A3FB-914B3AE5943B}">
      <dsp:nvSpPr>
        <dsp:cNvPr id="0" name=""/>
        <dsp:cNvSpPr/>
      </dsp:nvSpPr>
      <dsp:spPr>
        <a:xfrm>
          <a:off x="0" y="1509745"/>
          <a:ext cx="5286412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Authentication procedure</a:t>
          </a:r>
          <a:endParaRPr lang="en-US" sz="1800" kern="1200" noProof="0" dirty="0"/>
        </a:p>
      </dsp:txBody>
      <dsp:txXfrm>
        <a:off x="0" y="1509745"/>
        <a:ext cx="5286412" cy="431730"/>
      </dsp:txXfrm>
    </dsp:sp>
    <dsp:sp modelId="{50F2596B-C3EE-468D-8EE9-FEDD5A5C9044}">
      <dsp:nvSpPr>
        <dsp:cNvPr id="0" name=""/>
        <dsp:cNvSpPr/>
      </dsp:nvSpPr>
      <dsp:spPr>
        <a:xfrm>
          <a:off x="0" y="2001096"/>
          <a:ext cx="5286412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User rights management</a:t>
          </a:r>
          <a:endParaRPr lang="en-US" sz="1800" kern="1200" noProof="0" dirty="0"/>
        </a:p>
      </dsp:txBody>
      <dsp:txXfrm>
        <a:off x="0" y="2001096"/>
        <a:ext cx="5286412" cy="431730"/>
      </dsp:txXfrm>
    </dsp:sp>
    <dsp:sp modelId="{4AA5963A-DD2D-4586-A3A4-A091B7F8F9DA}">
      <dsp:nvSpPr>
        <dsp:cNvPr id="0" name=""/>
        <dsp:cNvSpPr/>
      </dsp:nvSpPr>
      <dsp:spPr>
        <a:xfrm>
          <a:off x="0" y="2484666"/>
          <a:ext cx="5286412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AUDIT </a:t>
          </a:r>
          <a:r>
            <a:rPr lang="en-US" sz="1800" kern="1200" noProof="0" dirty="0" smtClean="0"/>
            <a:t>Trail</a:t>
          </a:r>
          <a:endParaRPr lang="en-US" sz="1800" kern="1200" noProof="0" dirty="0"/>
        </a:p>
      </dsp:txBody>
      <dsp:txXfrm>
        <a:off x="0" y="2484666"/>
        <a:ext cx="5286412" cy="431730"/>
      </dsp:txXfrm>
    </dsp:sp>
    <dsp:sp modelId="{6E214A6B-A277-4FD5-BC81-318E360E1398}">
      <dsp:nvSpPr>
        <dsp:cNvPr id="0" name=""/>
        <dsp:cNvSpPr/>
      </dsp:nvSpPr>
      <dsp:spPr>
        <a:xfrm>
          <a:off x="0" y="2968236"/>
          <a:ext cx="5286412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Historical Data</a:t>
          </a:r>
          <a:endParaRPr lang="en-US" sz="1800" kern="1200" noProof="0" dirty="0"/>
        </a:p>
      </dsp:txBody>
      <dsp:txXfrm>
        <a:off x="0" y="2968236"/>
        <a:ext cx="5286412" cy="431730"/>
      </dsp:txXfrm>
    </dsp:sp>
    <dsp:sp modelId="{96812E38-E932-4FA7-A080-F312D423AF3C}">
      <dsp:nvSpPr>
        <dsp:cNvPr id="0" name=""/>
        <dsp:cNvSpPr/>
      </dsp:nvSpPr>
      <dsp:spPr>
        <a:xfrm>
          <a:off x="0" y="3451806"/>
          <a:ext cx="5286412" cy="431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Conclusion</a:t>
          </a:r>
          <a:endParaRPr lang="fr-FR" sz="1800" kern="1200" dirty="0"/>
        </a:p>
      </dsp:txBody>
      <dsp:txXfrm>
        <a:off x="0" y="3451806"/>
        <a:ext cx="5286412" cy="431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8046E-77AC-42E3-8A1E-A83DB1A2EDA2}" type="datetimeFigureOut">
              <a:rPr lang="fr-FR" smtClean="0"/>
              <a:pPr/>
              <a:t>07/01/2011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B55F6-9180-4A0B-B5CE-7A1AC47F97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vertical_line_for_slid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6858000"/>
          </a:xfrm>
          <a:prstGeom prst="rect">
            <a:avLst/>
          </a:prstGeom>
          <a:noFill/>
        </p:spPr>
      </p:pic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2714625" y="1428750"/>
            <a:ext cx="5286375" cy="3286125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  <p:pic>
        <p:nvPicPr>
          <p:cNvPr id="10" name="Picture 5" descr="background1"/>
          <p:cNvPicPr>
            <a:picLocks noChangeAspect="1" noChangeArrowheads="1"/>
          </p:cNvPicPr>
          <p:nvPr userDrawn="1"/>
        </p:nvPicPr>
        <p:blipFill>
          <a:blip r:embed="rId3" cstate="print"/>
          <a:srcRect t="3990"/>
          <a:stretch>
            <a:fillRect/>
          </a:stretch>
        </p:blipFill>
        <p:spPr bwMode="auto">
          <a:xfrm>
            <a:off x="1785918" y="-214338"/>
            <a:ext cx="6847683" cy="5259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Rectangle 6"/>
          <p:cNvSpPr>
            <a:spLocks noChangeArrowheads="1"/>
          </p:cNvSpPr>
          <p:nvPr userDrawn="1"/>
        </p:nvSpPr>
        <p:spPr bwMode="auto">
          <a:xfrm>
            <a:off x="2214546" y="2071678"/>
            <a:ext cx="5214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LeftFacing" fov="0">
              <a:rot lat="20963790" lon="605617" rev="21308728"/>
            </a:camera>
            <a:lightRig rig="threePt" dir="t"/>
          </a:scene3d>
          <a:sp3d/>
        </p:spPr>
        <p:txBody>
          <a:bodyPr wrap="square">
            <a:spAutoFit/>
          </a:bodyPr>
          <a:lstStyle/>
          <a:p>
            <a:pPr defTabSz="1028700"/>
            <a:r>
              <a:rPr lang="fr-FR" sz="3600" b="1" dirty="0" smtClean="0">
                <a:solidFill>
                  <a:schemeClr val="bg1"/>
                </a:solidFill>
              </a:rPr>
              <a:t>21 </a:t>
            </a:r>
            <a:r>
              <a:rPr lang="fr-FR" sz="3600" b="1" dirty="0" err="1" smtClean="0">
                <a:solidFill>
                  <a:schemeClr val="bg1"/>
                </a:solidFill>
              </a:rPr>
              <a:t>CFR</a:t>
            </a:r>
            <a:r>
              <a:rPr lang="fr-FR" sz="3600" b="1" dirty="0" smtClean="0">
                <a:solidFill>
                  <a:schemeClr val="bg1"/>
                </a:solidFill>
              </a:rPr>
              <a:t> part 11</a:t>
            </a:r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 rot="186346">
            <a:off x="6643702" y="4987365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LeftFacing" fov="0">
              <a:rot lat="20963790" lon="605617" rev="21308728"/>
            </a:camera>
            <a:lightRig rig="threePt" dir="t"/>
          </a:scene3d>
          <a:sp3d/>
        </p:spPr>
        <p:txBody>
          <a:bodyPr wrap="square">
            <a:spAutoFit/>
            <a:flatTx/>
          </a:bodyPr>
          <a:lstStyle/>
          <a:p>
            <a:pPr defTabSz="1028700"/>
            <a:r>
              <a:rPr lang="fr-FR" sz="2400" b="1" dirty="0" err="1" smtClean="0">
                <a:solidFill>
                  <a:schemeClr val="bg1"/>
                </a:solidFill>
              </a:rPr>
              <a:t>A.GONTIER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7215219" y="6357961"/>
            <a:ext cx="1857375" cy="428625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2011/01/03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vertical_line_for_slid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6858000"/>
          </a:xfrm>
          <a:prstGeom prst="rect">
            <a:avLst/>
          </a:prstGeom>
          <a:noFill/>
        </p:spPr>
      </p:pic>
      <p:pic>
        <p:nvPicPr>
          <p:cNvPr id="35" name="Picture 4" descr="doc_header1"/>
          <p:cNvPicPr>
            <a:picLocks noChangeAspect="1" noChangeArrowheads="1"/>
          </p:cNvPicPr>
          <p:nvPr userDrawn="1"/>
        </p:nvPicPr>
        <p:blipFill>
          <a:blip r:embed="rId3" cstate="print"/>
          <a:srcRect l="13331"/>
          <a:stretch>
            <a:fillRect/>
          </a:stretch>
        </p:blipFill>
        <p:spPr bwMode="auto">
          <a:xfrm>
            <a:off x="1218993" y="1357298"/>
            <a:ext cx="7925039" cy="5283200"/>
          </a:xfrm>
          <a:prstGeom prst="rect">
            <a:avLst/>
          </a:prstGeom>
          <a:noFill/>
        </p:spPr>
      </p:pic>
      <p:graphicFrame>
        <p:nvGraphicFramePr>
          <p:cNvPr id="36" name="Diagramme 35"/>
          <p:cNvGraphicFramePr/>
          <p:nvPr userDrawn="1"/>
        </p:nvGraphicFramePr>
        <p:xfrm>
          <a:off x="1214414" y="214290"/>
          <a:ext cx="5286412" cy="393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7" name="Text Box 4"/>
          <p:cNvSpPr txBox="1">
            <a:spLocks noChangeArrowheads="1"/>
          </p:cNvSpPr>
          <p:nvPr userDrawn="1"/>
        </p:nvSpPr>
        <p:spPr bwMode="auto">
          <a:xfrm>
            <a:off x="1652591" y="6611803"/>
            <a:ext cx="6991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Toutes les marques ou noms de produits cités dans ce document sont la propriété de leurs ayant-droits respectifs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7072330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vertical_line_for_slid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6858000"/>
          </a:xfrm>
          <a:prstGeom prst="rect">
            <a:avLst/>
          </a:prstGeom>
          <a:noFill/>
        </p:spPr>
      </p:pic>
      <p:sp>
        <p:nvSpPr>
          <p:cNvPr id="37" name="Text Box 4"/>
          <p:cNvSpPr txBox="1">
            <a:spLocks noChangeArrowheads="1"/>
          </p:cNvSpPr>
          <p:nvPr userDrawn="1"/>
        </p:nvSpPr>
        <p:spPr bwMode="auto">
          <a:xfrm>
            <a:off x="1795467" y="6611803"/>
            <a:ext cx="7062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Toutes les marques ou noms de produits cités dans ce document sont la propriété de leurs ayant-droits respectifs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2"/>
          </p:nvPr>
        </p:nvSpPr>
        <p:spPr>
          <a:xfrm>
            <a:off x="4857750" y="428625"/>
            <a:ext cx="4000500" cy="264318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2" name="Espace réservé du graphique SmartArt 11"/>
          <p:cNvSpPr>
            <a:spLocks noGrp="1"/>
          </p:cNvSpPr>
          <p:nvPr>
            <p:ph type="dgm" sz="quarter" idx="13"/>
          </p:nvPr>
        </p:nvSpPr>
        <p:spPr>
          <a:xfrm>
            <a:off x="1357313" y="214313"/>
            <a:ext cx="3214687" cy="785812"/>
          </a:xfrm>
        </p:spPr>
        <p:txBody>
          <a:bodyPr/>
          <a:lstStyle/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Name -  Subject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2995F-C964-4E41-824B-83038ADD9A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1cfrpart11.com/files/library/government/21cfrpart11_final_rul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Users administration &amp; access rights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883741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Advance security strategy allows to define Profile level (from 0 to 9).</a:t>
            </a:r>
          </a:p>
          <a:p>
            <a:r>
              <a:rPr lang="en-US" sz="2400" dirty="0" smtClean="0"/>
              <a:t>-Level 0 is the highest level linked to the administrator and can create users and profile of any level.</a:t>
            </a:r>
          </a:p>
          <a:p>
            <a:r>
              <a:rPr lang="en-US" sz="2400" dirty="0" smtClean="0"/>
              <a:t>-User with level m (m&gt;0) can see his profile but can’t modify it. </a:t>
            </a:r>
          </a:p>
          <a:p>
            <a:r>
              <a:rPr lang="en-US" sz="2400" dirty="0" smtClean="0"/>
              <a:t>-User with level m can also view/create/modify users with level n (n &gt; m).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6553" y="3861048"/>
            <a:ext cx="5057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Users administration &amp; access rights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883741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Login and password are unique and must count 6 characters at least . </a:t>
            </a:r>
          </a:p>
          <a:p>
            <a:pPr>
              <a:buFontTx/>
              <a:buChar char="-"/>
            </a:pPr>
            <a:r>
              <a:rPr lang="en-US" sz="2400" dirty="0" smtClean="0"/>
              <a:t>During his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connection, the user have to change his password.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Users and profiles created can not be deleted even by administrator.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060848"/>
            <a:ext cx="1752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8344" y="3789040"/>
            <a:ext cx="22098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Users administration &amp; access rights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883741"/>
            <a:ext cx="748883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All fraudulent access attempts will be reported to the security officer on real-time .</a:t>
            </a:r>
          </a:p>
          <a:p>
            <a:endParaRPr lang="en-US" sz="2400" dirty="0" smtClean="0"/>
          </a:p>
          <a:p>
            <a:r>
              <a:rPr lang="en-US" sz="2400" dirty="0" smtClean="0"/>
              <a:t>Three internal variables indicate to the security officer a failed connection attempt:</a:t>
            </a:r>
          </a:p>
          <a:p>
            <a:r>
              <a:rPr lang="en-US" sz="2400" dirty="0" smtClean="0">
                <a:cs typeface="Times New Roman" charset="0"/>
              </a:rPr>
              <a:t>-</a:t>
            </a:r>
            <a:r>
              <a:rPr lang="en-US" sz="2400" dirty="0" smtClean="0">
                <a:solidFill>
                  <a:srgbClr val="0070C0"/>
                </a:solidFill>
                <a:cs typeface="Times New Roman" charset="0"/>
              </a:rPr>
              <a:t>System.&lt;</a:t>
            </a:r>
            <a:r>
              <a:rPr lang="en-US" sz="2400" dirty="0" err="1" smtClean="0">
                <a:solidFill>
                  <a:srgbClr val="0070C0"/>
                </a:solidFill>
                <a:cs typeface="Times New Roman" charset="0"/>
              </a:rPr>
              <a:t>StationName</a:t>
            </a:r>
            <a:r>
              <a:rPr lang="en-US" sz="2400" dirty="0" smtClean="0">
                <a:solidFill>
                  <a:srgbClr val="0070C0"/>
                </a:solidFill>
                <a:cs typeface="Times New Roman" charset="0"/>
              </a:rPr>
              <a:t>&gt;.</a:t>
            </a:r>
            <a:r>
              <a:rPr lang="en-US" sz="2400" dirty="0" err="1" smtClean="0">
                <a:solidFill>
                  <a:srgbClr val="0070C0"/>
                </a:solidFill>
                <a:cs typeface="Times New Roman" charset="0"/>
              </a:rPr>
              <a:t>User.Trylogin</a:t>
            </a:r>
            <a:r>
              <a:rPr lang="en-US" sz="2400" dirty="0" smtClean="0">
                <a:cs typeface="Times New Roman" charset="0"/>
              </a:rPr>
              <a:t> is a </a:t>
            </a:r>
            <a:r>
              <a:rPr lang="en-US" sz="2400" dirty="0" smtClean="0"/>
              <a:t>text variable that contains the user login failed</a:t>
            </a:r>
            <a:endParaRPr lang="en-US" sz="2400" dirty="0" smtClean="0">
              <a:cs typeface="Times New Roman" charset="0"/>
            </a:endParaRPr>
          </a:p>
          <a:p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0070C0"/>
                </a:solidFill>
              </a:rPr>
              <a:t>System.&lt;</a:t>
            </a:r>
            <a:r>
              <a:rPr lang="en-US" sz="2400" dirty="0" err="1" smtClean="0">
                <a:solidFill>
                  <a:srgbClr val="0070C0"/>
                </a:solidFill>
              </a:rPr>
              <a:t>StationName</a:t>
            </a:r>
            <a:r>
              <a:rPr lang="en-US" sz="2400" dirty="0" smtClean="0">
                <a:solidFill>
                  <a:srgbClr val="0070C0"/>
                </a:solidFill>
              </a:rPr>
              <a:t>&gt;.</a:t>
            </a:r>
            <a:r>
              <a:rPr lang="en-US" sz="2400" dirty="0" err="1" smtClean="0">
                <a:solidFill>
                  <a:srgbClr val="0070C0"/>
                </a:solidFill>
              </a:rPr>
              <a:t>User.Rejected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should be declare as an alarm of message type and will be set each time a failed login occurs. </a:t>
            </a:r>
          </a:p>
          <a:p>
            <a:r>
              <a:rPr lang="en-US" sz="2400" dirty="0" smtClean="0">
                <a:cs typeface="Times New Roman" charset="0"/>
              </a:rPr>
              <a:t>-</a:t>
            </a:r>
            <a:r>
              <a:rPr lang="en-US" sz="2400" dirty="0" smtClean="0">
                <a:solidFill>
                  <a:srgbClr val="0070C0"/>
                </a:solidFill>
                <a:cs typeface="Times New Roman" charset="0"/>
              </a:rPr>
              <a:t>System</a:t>
            </a:r>
            <a:r>
              <a:rPr lang="en-US" sz="2400" dirty="0" smtClean="0">
                <a:solidFill>
                  <a:srgbClr val="0070C0"/>
                </a:solidFill>
              </a:rPr>
              <a:t>.&lt;</a:t>
            </a:r>
            <a:r>
              <a:rPr lang="en-US" sz="2400" dirty="0" err="1" smtClean="0">
                <a:solidFill>
                  <a:srgbClr val="0070C0"/>
                </a:solidFill>
              </a:rPr>
              <a:t>StationName</a:t>
            </a:r>
            <a:r>
              <a:rPr lang="en-US" sz="2400" dirty="0" smtClean="0">
                <a:solidFill>
                  <a:srgbClr val="0070C0"/>
                </a:solidFill>
              </a:rPr>
              <a:t>&gt;</a:t>
            </a:r>
            <a:r>
              <a:rPr lang="en-US" sz="2400" dirty="0" smtClean="0">
                <a:solidFill>
                  <a:srgbClr val="0070C0"/>
                </a:solidFill>
                <a:cs typeface="Times New Roman" charset="0"/>
              </a:rPr>
              <a:t>.</a:t>
            </a:r>
            <a:r>
              <a:rPr lang="en-US" sz="2400" dirty="0" err="1" smtClean="0">
                <a:solidFill>
                  <a:srgbClr val="0070C0"/>
                </a:solidFill>
                <a:cs typeface="Times New Roman" charset="0"/>
              </a:rPr>
              <a:t>User.Numlocked</a:t>
            </a:r>
            <a:r>
              <a:rPr lang="en-US" sz="2400" dirty="0" smtClean="0">
                <a:cs typeface="Times New Roman" charset="0"/>
              </a:rPr>
              <a:t> is a register </a:t>
            </a:r>
            <a:r>
              <a:rPr lang="en-US" sz="2400" dirty="0" smtClean="0"/>
              <a:t>variable that count how many users accounts are locked</a:t>
            </a:r>
          </a:p>
          <a:p>
            <a:endParaRPr lang="en-US" sz="2400" dirty="0" smtClean="0">
              <a:cs typeface="Times New Roman" charset="0"/>
            </a:endParaRPr>
          </a:p>
          <a:p>
            <a:r>
              <a:rPr lang="en-US" sz="2400" dirty="0" smtClean="0">
                <a:cs typeface="Times New Roman" charset="0"/>
              </a:rPr>
              <a:t>Note: </a:t>
            </a:r>
            <a:r>
              <a:rPr lang="en-US" sz="2400" dirty="0" smtClean="0">
                <a:solidFill>
                  <a:srgbClr val="0070C0"/>
                </a:solidFill>
              </a:rPr>
              <a:t>System.&lt;</a:t>
            </a:r>
            <a:r>
              <a:rPr lang="en-US" sz="2400" dirty="0" err="1" smtClean="0">
                <a:solidFill>
                  <a:srgbClr val="0070C0"/>
                </a:solidFill>
              </a:rPr>
              <a:t>StationName</a:t>
            </a:r>
            <a:r>
              <a:rPr lang="en-US" sz="2400" dirty="0" smtClean="0">
                <a:solidFill>
                  <a:srgbClr val="0070C0"/>
                </a:solidFill>
              </a:rPr>
              <a:t>&gt;.</a:t>
            </a:r>
            <a:r>
              <a:rPr lang="en-US" sz="2400" dirty="0" err="1" smtClean="0">
                <a:solidFill>
                  <a:srgbClr val="0070C0"/>
                </a:solidFill>
              </a:rPr>
              <a:t>User.Rejected</a:t>
            </a:r>
            <a:r>
              <a:rPr lang="en-US" sz="2400" dirty="0" smtClean="0">
                <a:cs typeface="Times New Roman" charset="0"/>
              </a:rPr>
              <a:t> variable will be set to 0 once the user acknowledge it.</a:t>
            </a:r>
          </a:p>
          <a:p>
            <a:r>
              <a:rPr lang="en-US" sz="2400" dirty="0" smtClean="0"/>
              <a:t>Check the behavior in the 21CFR11 PcVue project.</a:t>
            </a:r>
          </a:p>
          <a:p>
            <a:endParaRPr lang="en-US" sz="2400" dirty="0" smtClean="0">
              <a:cs typeface="Times New Roman" charset="0"/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</a:p>
        </p:txBody>
      </p:sp>
      <p:pic>
        <p:nvPicPr>
          <p:cNvPr id="5" name="Picture 7" descr="C:\Documents and Settings\Alexandre\Local Settings\Temporary Internet Files\Content.IE5\W8B9GVFA\MC9004330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008687"/>
            <a:ext cx="849313" cy="84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Users administration &amp; access rights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883741"/>
            <a:ext cx="74888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It is possible to activate/deactivate a user account.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After 3 failed login attempts an account is deactivated and could be reactivated by a user with level 0 (Admin).</a:t>
            </a:r>
          </a:p>
          <a:p>
            <a:endParaRPr lang="en-US" sz="2400" dirty="0" smtClean="0"/>
          </a:p>
          <a:p>
            <a:r>
              <a:rPr lang="en-US" sz="2400" dirty="0" smtClean="0"/>
              <a:t>If the administrator identification is correct, then the account is unlocked, the administrator must give a new password for this user.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319783"/>
            <a:ext cx="25812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337001"/>
            <a:ext cx="21812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1640" y="883741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Many security animation are available to constrain the user authentication before an action.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Animation “User confirmation”</a:t>
            </a:r>
          </a:p>
          <a:p>
            <a:r>
              <a:rPr lang="en-US" sz="2400" dirty="0" smtClean="0"/>
              <a:t>By using it you can require the user to:</a:t>
            </a:r>
          </a:p>
          <a:p>
            <a:r>
              <a:rPr lang="en-US" sz="2400" dirty="0" smtClean="0"/>
              <a:t>Re-enter their password, enter an additional user name and password or re-enter their password and enter an additional user name and password before being allowed access to the control. </a:t>
            </a:r>
          </a:p>
          <a:p>
            <a:endParaRPr lang="en-US" sz="2400" dirty="0" smtClean="0"/>
          </a:p>
          <a:p>
            <a:r>
              <a:rPr lang="en-US" sz="2400" dirty="0" smtClean="0"/>
              <a:t>Check the behavior in the 21CFR11 PcVue project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Authentication procedure</a:t>
            </a:r>
          </a:p>
        </p:txBody>
      </p:sp>
      <p:pic>
        <p:nvPicPr>
          <p:cNvPr id="4103" name="Picture 7" descr="C:\Documents and Settings\Alexandre\Local Settings\Temporary Internet Files\Content.IE5\W8B9GVFA\MC9004330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517232"/>
            <a:ext cx="849313" cy="849313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5602" y="1834902"/>
            <a:ext cx="2114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Authentication procedure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1640" y="883741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Animation “Double signature”</a:t>
            </a:r>
          </a:p>
          <a:p>
            <a:r>
              <a:rPr lang="en-US" sz="2400" dirty="0" smtClean="0"/>
              <a:t>This animation forces the user to use both components of its signature (login and password).</a:t>
            </a:r>
          </a:p>
          <a:p>
            <a:endParaRPr lang="en-US" sz="2400" dirty="0" smtClean="0"/>
          </a:p>
          <a:p>
            <a:r>
              <a:rPr lang="en-US" sz="2400" dirty="0" smtClean="0"/>
              <a:t>As for the “User confirmation” animation, it is possible to ask a double signature on each command validation.</a:t>
            </a:r>
          </a:p>
          <a:p>
            <a:endParaRPr lang="en-US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5009" y="3101618"/>
            <a:ext cx="2543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1640" y="883741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You can use the Security animation in conjunction with the following animations:</a:t>
            </a:r>
          </a:p>
          <a:p>
            <a:r>
              <a:rPr lang="en-US" sz="2400" dirty="0" smtClean="0"/>
              <a:t>Send - Bit, Bit with color, Double bit, Register, Text, Recipe, Timetable and Region. </a:t>
            </a:r>
          </a:p>
          <a:p>
            <a:r>
              <a:rPr lang="en-US" sz="2400" dirty="0" smtClean="0"/>
              <a:t>Run - Program, Macro and Application. </a:t>
            </a:r>
          </a:p>
          <a:p>
            <a:r>
              <a:rPr lang="en-US" sz="2400" dirty="0" smtClean="0"/>
              <a:t>Link - Open, Close, Hyperlink and Note. </a:t>
            </a:r>
          </a:p>
          <a:p>
            <a:endParaRPr lang="en-US" sz="2400" dirty="0" smtClean="0"/>
          </a:p>
          <a:p>
            <a:r>
              <a:rPr lang="en-US" sz="2400" dirty="0" smtClean="0"/>
              <a:t>You can not use the Security animation for additional security when running a VBA script.</a:t>
            </a:r>
          </a:p>
          <a:p>
            <a:endParaRPr lang="en-US" sz="2400" dirty="0" smtClean="0"/>
          </a:p>
          <a:p>
            <a:r>
              <a:rPr lang="en-US" sz="2400" dirty="0" smtClean="0"/>
              <a:t>The Security animation must be applied to the support drawing element BEFORE the control zone animation.</a:t>
            </a:r>
          </a:p>
          <a:p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Authentication procedure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1640" y="883741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Animation “User Information”</a:t>
            </a:r>
          </a:p>
          <a:p>
            <a:r>
              <a:rPr lang="en-US" sz="2400" dirty="0" smtClean="0"/>
              <a:t>This animation displays the properties of the operator logged in (login, name, surname, title, comments) to be able to read sheet information operator in operation.</a:t>
            </a:r>
          </a:p>
          <a:p>
            <a:endParaRPr lang="en-US" sz="2400" dirty="0" smtClean="0"/>
          </a:p>
          <a:p>
            <a:r>
              <a:rPr lang="en-US" sz="2400" dirty="0" smtClean="0"/>
              <a:t>It is possible to allow selection of the user from the User Properties dialog displayed at run time.</a:t>
            </a:r>
          </a:p>
          <a:p>
            <a:endParaRPr lang="en-US" sz="2400" dirty="0" smtClean="0"/>
          </a:p>
          <a:p>
            <a:r>
              <a:rPr lang="en-US" sz="2400" dirty="0" smtClean="0"/>
              <a:t>Check the behavior in the 21CFR11 PcVue project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Authentication procedure</a:t>
            </a:r>
          </a:p>
        </p:txBody>
      </p:sp>
      <p:pic>
        <p:nvPicPr>
          <p:cNvPr id="4103" name="Picture 7" descr="C:\Documents and Settings\Alexandre\Local Settings\Temporary Internet Files\Content.IE5\W8B9GVFA\MC9004330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645024"/>
            <a:ext cx="849313" cy="84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1640" y="883741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Animation “Password Modification”</a:t>
            </a:r>
          </a:p>
          <a:p>
            <a:r>
              <a:rPr lang="en-US" sz="2400" dirty="0" smtClean="0"/>
              <a:t>This animation allows the current user to change its password.</a:t>
            </a:r>
          </a:p>
          <a:p>
            <a:endParaRPr lang="en-US" sz="2400" dirty="0" smtClean="0"/>
          </a:p>
          <a:p>
            <a:r>
              <a:rPr lang="en-US" sz="2400" dirty="0" smtClean="0"/>
              <a:t>Animation “User manager”</a:t>
            </a:r>
          </a:p>
          <a:p>
            <a:r>
              <a:rPr lang="en-US" sz="2400" dirty="0" smtClean="0"/>
              <a:t>This animation launch the User Accounts Configuration tools.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Check the behavior in the 21CFR11 PcVue project.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Authentication procedure</a:t>
            </a:r>
          </a:p>
        </p:txBody>
      </p:sp>
      <p:pic>
        <p:nvPicPr>
          <p:cNvPr id="4103" name="Picture 7" descr="C:\Documents and Settings\Alexandre\Local Settings\Temporary Internet Files\Content.IE5\W8B9GVFA\MC9004330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805264"/>
            <a:ext cx="849313" cy="849313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212976"/>
            <a:ext cx="54959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User rights management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883741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31640" y="883741"/>
            <a:ext cx="74888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To avoid any </a:t>
            </a:r>
            <a:r>
              <a:rPr lang="fr-FR" sz="2400" dirty="0" smtClean="0"/>
              <a:t>falsification </a:t>
            </a:r>
            <a:r>
              <a:rPr lang="en-US" sz="2400" dirty="0" smtClean="0"/>
              <a:t>attempt, an automatic  logout function has been created.</a:t>
            </a:r>
          </a:p>
          <a:p>
            <a:endParaRPr lang="en-US" sz="2400" dirty="0" smtClean="0"/>
          </a:p>
          <a:p>
            <a:r>
              <a:rPr lang="en-US" sz="2400" dirty="0" smtClean="0"/>
              <a:t>This feature is configurable per user profile.</a:t>
            </a:r>
          </a:p>
          <a:p>
            <a:endParaRPr lang="en-US" sz="2400" dirty="0" smtClean="0"/>
          </a:p>
          <a:p>
            <a:r>
              <a:rPr lang="en-US" sz="2400" dirty="0" smtClean="0"/>
              <a:t>It is also possible to force a user to change their password after a configurable time.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To encrypt the file containing the profiles and user rights tick the encrypt user right option in the general operation configuration as shown at the beginning.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44416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User rights management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883741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31640" y="883741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All access attempts are stored in logs, even failed. 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76872"/>
            <a:ext cx="65055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AUDIT 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Trail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883741"/>
            <a:ext cx="74888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To be able to find the characteristics of the current user in logged data or directly in a mimic, system variables allow to retrieve the properties of the current user.  </a:t>
            </a:r>
          </a:p>
          <a:p>
            <a:endParaRPr lang="en-US" sz="2400" dirty="0" smtClean="0"/>
          </a:p>
          <a:p>
            <a:pPr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en-US" sz="2400" i="1" dirty="0" smtClean="0">
                <a:solidFill>
                  <a:srgbClr val="0070C0"/>
                </a:solidFill>
                <a:cs typeface="Times New Roman" charset="0"/>
              </a:rPr>
              <a:t>System.&lt;</a:t>
            </a:r>
            <a:r>
              <a:rPr lang="en-US" sz="2400" i="1" dirty="0" err="1" smtClean="0">
                <a:solidFill>
                  <a:srgbClr val="0070C0"/>
                </a:solidFill>
                <a:cs typeface="Times New Roman" charset="0"/>
              </a:rPr>
              <a:t>StationName</a:t>
            </a:r>
            <a:r>
              <a:rPr lang="en-US" sz="2400" i="1" dirty="0" smtClean="0">
                <a:solidFill>
                  <a:srgbClr val="0070C0"/>
                </a:solidFill>
                <a:cs typeface="Times New Roman" charset="0"/>
              </a:rPr>
              <a:t>&gt;.User1.Login </a:t>
            </a:r>
          </a:p>
          <a:p>
            <a:pPr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en-US" sz="2400" i="1" dirty="0" smtClean="0">
                <a:cs typeface="Times New Roman" charset="0"/>
              </a:rPr>
              <a:t>   (equal to SYSTEM.&lt;</a:t>
            </a:r>
            <a:r>
              <a:rPr lang="en-US" sz="2400" i="1" dirty="0" err="1" smtClean="0">
                <a:cs typeface="Times New Roman" charset="0"/>
              </a:rPr>
              <a:t>StationName</a:t>
            </a:r>
            <a:r>
              <a:rPr lang="en-US" sz="2400" i="1" dirty="0" smtClean="0">
                <a:cs typeface="Times New Roman" charset="0"/>
              </a:rPr>
              <a:t>&gt;.USER and USER)</a:t>
            </a:r>
            <a:endParaRPr lang="en-US" sz="2400" i="1" u="sng" dirty="0" smtClean="0">
              <a:cs typeface="Times New Roman" charset="0"/>
            </a:endParaRPr>
          </a:p>
          <a:p>
            <a:pPr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en-US" sz="2400" i="1" dirty="0" smtClean="0">
                <a:solidFill>
                  <a:srgbClr val="0070C0"/>
                </a:solidFill>
                <a:cs typeface="Times New Roman" charset="0"/>
              </a:rPr>
              <a:t>System.&lt;</a:t>
            </a:r>
            <a:r>
              <a:rPr lang="en-US" sz="2400" i="1" dirty="0" err="1" smtClean="0">
                <a:solidFill>
                  <a:srgbClr val="0070C0"/>
                </a:solidFill>
                <a:cs typeface="Times New Roman" charset="0"/>
              </a:rPr>
              <a:t>StationName</a:t>
            </a:r>
            <a:r>
              <a:rPr lang="en-US" sz="2400" i="1" dirty="0" smtClean="0">
                <a:solidFill>
                  <a:srgbClr val="0070C0"/>
                </a:solidFill>
                <a:cs typeface="Times New Roman" charset="0"/>
              </a:rPr>
              <a:t>&gt;.User1.Comment</a:t>
            </a:r>
            <a:endParaRPr lang="en-US" sz="2400" i="1" u="sng" dirty="0" smtClean="0">
              <a:solidFill>
                <a:srgbClr val="0070C0"/>
              </a:solidFill>
              <a:cs typeface="Times New Roman" charset="0"/>
            </a:endParaRPr>
          </a:p>
          <a:p>
            <a:pPr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en-US" sz="2400" i="1" dirty="0" smtClean="0">
                <a:solidFill>
                  <a:srgbClr val="0070C0"/>
                </a:solidFill>
                <a:cs typeface="Times New Roman" charset="0"/>
              </a:rPr>
              <a:t>System.&lt;</a:t>
            </a:r>
            <a:r>
              <a:rPr lang="en-US" sz="2400" i="1" dirty="0" err="1" smtClean="0">
                <a:solidFill>
                  <a:srgbClr val="0070C0"/>
                </a:solidFill>
                <a:cs typeface="Times New Roman" charset="0"/>
              </a:rPr>
              <a:t>StationName</a:t>
            </a:r>
            <a:r>
              <a:rPr lang="en-US" sz="2400" i="1" dirty="0" smtClean="0">
                <a:solidFill>
                  <a:srgbClr val="0070C0"/>
                </a:solidFill>
                <a:cs typeface="Times New Roman" charset="0"/>
              </a:rPr>
              <a:t>&gt;.User1.Name</a:t>
            </a:r>
            <a:endParaRPr lang="en-US" sz="2400" i="1" u="sng" dirty="0" smtClean="0">
              <a:solidFill>
                <a:srgbClr val="0070C0"/>
              </a:solidFill>
              <a:cs typeface="Times New Roman" charset="0"/>
            </a:endParaRPr>
          </a:p>
          <a:p>
            <a:pPr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en-US" sz="2400" i="1" dirty="0" smtClean="0">
                <a:solidFill>
                  <a:srgbClr val="0070C0"/>
                </a:solidFill>
                <a:cs typeface="Times New Roman" charset="0"/>
              </a:rPr>
              <a:t>System.&lt;</a:t>
            </a:r>
            <a:r>
              <a:rPr lang="en-US" sz="2400" i="1" dirty="0" err="1" smtClean="0">
                <a:solidFill>
                  <a:srgbClr val="0070C0"/>
                </a:solidFill>
                <a:cs typeface="Times New Roman" charset="0"/>
              </a:rPr>
              <a:t>StationName</a:t>
            </a:r>
            <a:r>
              <a:rPr lang="en-US" sz="2400" i="1" dirty="0" smtClean="0">
                <a:solidFill>
                  <a:srgbClr val="0070C0"/>
                </a:solidFill>
                <a:cs typeface="Times New Roman" charset="0"/>
              </a:rPr>
              <a:t>&gt;.User1.Firstname</a:t>
            </a:r>
            <a:endParaRPr lang="en-US" sz="2400" i="1" u="sng" dirty="0" smtClean="0">
              <a:solidFill>
                <a:srgbClr val="0070C0"/>
              </a:solidFill>
              <a:cs typeface="Times New Roman" charset="0"/>
            </a:endParaRPr>
          </a:p>
          <a:p>
            <a:pPr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en-US" sz="2400" i="1" dirty="0" smtClean="0">
                <a:solidFill>
                  <a:srgbClr val="0070C0"/>
                </a:solidFill>
                <a:cs typeface="Times New Roman" charset="0"/>
              </a:rPr>
              <a:t>System.&lt;</a:t>
            </a:r>
            <a:r>
              <a:rPr lang="en-US" sz="2400" i="1" dirty="0" err="1" smtClean="0">
                <a:solidFill>
                  <a:srgbClr val="0070C0"/>
                </a:solidFill>
                <a:cs typeface="Times New Roman" charset="0"/>
              </a:rPr>
              <a:t>StationName</a:t>
            </a:r>
            <a:r>
              <a:rPr lang="en-US" sz="2400" i="1" dirty="0" smtClean="0">
                <a:solidFill>
                  <a:srgbClr val="0070C0"/>
                </a:solidFill>
                <a:cs typeface="Times New Roman" charset="0"/>
              </a:rPr>
              <a:t>&gt;.User1.Quality</a:t>
            </a:r>
          </a:p>
          <a:p>
            <a:pPr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en-US" sz="2400" i="1" dirty="0" smtClean="0">
                <a:solidFill>
                  <a:srgbClr val="0070C0"/>
                </a:solidFill>
                <a:cs typeface="Times New Roman" charset="0"/>
              </a:rPr>
              <a:t>System.&lt;</a:t>
            </a:r>
            <a:r>
              <a:rPr lang="en-US" sz="2400" i="1" dirty="0" err="1" smtClean="0">
                <a:solidFill>
                  <a:srgbClr val="0070C0"/>
                </a:solidFill>
                <a:cs typeface="Times New Roman" charset="0"/>
              </a:rPr>
              <a:t>StationName</a:t>
            </a:r>
            <a:r>
              <a:rPr lang="en-US" sz="2400" i="1" dirty="0" smtClean="0">
                <a:solidFill>
                  <a:srgbClr val="0070C0"/>
                </a:solidFill>
                <a:cs typeface="Times New Roman" charset="0"/>
              </a:rPr>
              <a:t>&gt;.User1.Profile</a:t>
            </a:r>
            <a:r>
              <a:rPr lang="en-US" sz="2000" i="1" dirty="0" smtClean="0">
                <a:latin typeface="Arial" charset="0"/>
                <a:cs typeface="Times New Roman" charset="0"/>
              </a:rPr>
              <a:t> </a:t>
            </a:r>
          </a:p>
          <a:p>
            <a:pPr eaLnBrk="0" hangingPunct="0">
              <a:spcBef>
                <a:spcPct val="0"/>
              </a:spcBef>
              <a:buFont typeface="Wingdings" pitchFamily="2" charset="2"/>
              <a:buNone/>
            </a:pPr>
            <a:endParaRPr lang="en-US" sz="2400" i="1" dirty="0" smtClean="0">
              <a:cs typeface="Times New Roman" charset="0"/>
            </a:endParaRPr>
          </a:p>
          <a:p>
            <a:pPr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en-US" sz="2400" i="1" dirty="0" smtClean="0">
                <a:cs typeface="Times New Roman" charset="0"/>
              </a:rPr>
              <a:t>Note:</a:t>
            </a:r>
          </a:p>
          <a:p>
            <a:pPr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 smtClean="0"/>
              <a:t>It is necessary to define the station “</a:t>
            </a:r>
            <a:r>
              <a:rPr lang="en-US" sz="2400" dirty="0" err="1" smtClean="0"/>
              <a:t>StationName</a:t>
            </a:r>
            <a:r>
              <a:rPr lang="en-US" sz="2400" dirty="0" smtClean="0"/>
              <a:t>“ in the Network Stations configuration menu before to let create automatically these variables by PCVUE32</a:t>
            </a:r>
            <a:endParaRPr lang="en-US" sz="2400" dirty="0" smtClean="0">
              <a:cs typeface="Times New Roman" charset="0"/>
            </a:endParaRP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AUDIT 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Trail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883741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You’ll find bellow an example using these variables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Note: Take care to save attributes 3 and 4 in the log list as deferred extended attributes.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2664296" cy="316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AUDIT 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Trail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883741"/>
            <a:ext cx="74888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Then by adding these information into the Log viewer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Check the behavior in the 21CFR11 PcVue project.</a:t>
            </a:r>
          </a:p>
          <a:p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437112"/>
            <a:ext cx="65055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268761"/>
            <a:ext cx="329086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Alexandre\Local Settings\Temporary Internet Files\Content.IE5\W8B9GVFA\MC90043305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805264"/>
            <a:ext cx="849313" cy="84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AUDIT 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Trail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883741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By replacing User1 by User2 in the previous system variables, you will be able to Log the identified </a:t>
            </a:r>
            <a:r>
              <a:rPr lang="en-US" sz="2400" dirty="0" err="1" smtClean="0"/>
              <a:t>users’s</a:t>
            </a:r>
            <a:r>
              <a:rPr lang="en-US" sz="2400" dirty="0" smtClean="0"/>
              <a:t> information with the double signature animation.</a:t>
            </a:r>
          </a:p>
          <a:p>
            <a:endParaRPr lang="en-US" sz="2400" dirty="0" smtClean="0"/>
          </a:p>
          <a:p>
            <a:r>
              <a:rPr lang="en-US" sz="2400" dirty="0" smtClean="0"/>
              <a:t>It is also possible to log the previous register value when the user force it.</a:t>
            </a:r>
          </a:p>
          <a:p>
            <a:r>
              <a:rPr lang="en-US" sz="2400" dirty="0" smtClean="0"/>
              <a:t>Do to it you have to manually update the Varconf.dat file as below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Add    Set=%</a:t>
            </a:r>
            <a:r>
              <a:rPr lang="en-US" sz="2400" dirty="0" err="1" smtClean="0"/>
              <a:t>PreviousControlValue</a:t>
            </a:r>
            <a:r>
              <a:rPr lang="en-US" sz="2400" dirty="0" smtClean="0"/>
              <a:t>%  after an extended attribute definition.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3501008"/>
            <a:ext cx="1728192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9" y="5661248"/>
            <a:ext cx="5256584" cy="107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AUDIT 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Trail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883741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Concerning the project update traceability, you can use Central Project Management available in the following menu.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This management allows:</a:t>
            </a:r>
          </a:p>
          <a:p>
            <a:r>
              <a:rPr lang="en-US" sz="2400" smtClean="0"/>
              <a:t>- To </a:t>
            </a:r>
            <a:r>
              <a:rPr lang="en-US" sz="2400" dirty="0" smtClean="0"/>
              <a:t>define a unique number for each application updates</a:t>
            </a:r>
          </a:p>
          <a:p>
            <a:r>
              <a:rPr lang="en-US" sz="2400" dirty="0" smtClean="0"/>
              <a:t>- To comment updates done in a specific version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16832"/>
            <a:ext cx="28765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883741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Activate the </a:t>
            </a:r>
            <a:r>
              <a:rPr lang="fr-FR" sz="2400" dirty="0" err="1" smtClean="0"/>
              <a:t>Cyclic</a:t>
            </a:r>
            <a:r>
              <a:rPr lang="fr-FR" sz="2400" dirty="0" smtClean="0"/>
              <a:t> </a:t>
            </a:r>
            <a:r>
              <a:rPr lang="fr-FR" sz="2400" dirty="0" err="1" smtClean="0"/>
              <a:t>Redundancy</a:t>
            </a:r>
            <a:r>
              <a:rPr lang="fr-FR" sz="2400" dirty="0" smtClean="0"/>
              <a:t> Check (</a:t>
            </a:r>
            <a:r>
              <a:rPr lang="fr-FR" sz="2400" dirty="0" err="1" smtClean="0"/>
              <a:t>CRC</a:t>
            </a:r>
            <a:r>
              <a:rPr lang="fr-FR" sz="2400" dirty="0" smtClean="0"/>
              <a:t>) on the archive unit.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Note: </a:t>
            </a:r>
            <a:r>
              <a:rPr lang="en-US" sz="2400" dirty="0" err="1" smtClean="0"/>
              <a:t>CRC</a:t>
            </a:r>
            <a:r>
              <a:rPr lang="en-US" sz="2400" dirty="0" smtClean="0"/>
              <a:t> is ONLY available for Proprietary archive unit.</a:t>
            </a:r>
          </a:p>
          <a:p>
            <a:endParaRPr lang="en-US" sz="2400" dirty="0" smtClean="0"/>
          </a:p>
          <a:p>
            <a:r>
              <a:rPr lang="en-US" sz="2400" dirty="0" smtClean="0"/>
              <a:t>During the Trend creation, take care to choose a binary File format.</a:t>
            </a:r>
          </a:p>
          <a:p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Historical Data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56792"/>
            <a:ext cx="50591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653136"/>
            <a:ext cx="2880320" cy="190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883741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By choosing a binary format the trend archive file isn’t readable by using a text editor.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Because the </a:t>
            </a:r>
            <a:r>
              <a:rPr lang="en-US" sz="2400" dirty="0" err="1" smtClean="0"/>
              <a:t>CRC</a:t>
            </a:r>
            <a:r>
              <a:rPr lang="en-US" sz="2400" dirty="0" smtClean="0"/>
              <a:t> is activated, any manual changes in the file will corrupt it.</a:t>
            </a:r>
          </a:p>
          <a:p>
            <a:endParaRPr lang="en-US" sz="2400" dirty="0" smtClean="0"/>
          </a:p>
          <a:p>
            <a:r>
              <a:rPr lang="en-US" sz="2400" dirty="0" smtClean="0"/>
              <a:t>It is also possible to deny access to this file by using windows users’ properties and files security.</a:t>
            </a:r>
          </a:p>
          <a:p>
            <a:endParaRPr lang="en-US" sz="2400" dirty="0" smtClean="0"/>
          </a:p>
          <a:p>
            <a:r>
              <a:rPr lang="en-US" sz="2400" dirty="0" smtClean="0"/>
              <a:t>To extract data from the file you have to use </a:t>
            </a:r>
            <a:r>
              <a:rPr lang="en-US" sz="2400" dirty="0" err="1" smtClean="0"/>
              <a:t>DataVue</a:t>
            </a:r>
            <a:r>
              <a:rPr lang="en-US" sz="2400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Historical Data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77408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21 </a:t>
            </a:r>
            <a:r>
              <a:rPr lang="fr-FR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CFR</a:t>
            </a:r>
            <a:r>
              <a:rPr lang="fr-FR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11 </a:t>
            </a:r>
            <a:r>
              <a:rPr lang="fr-FR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Presentation</a:t>
            </a:r>
            <a:endParaRPr lang="fr-FR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1484784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Pharmaceutical companies must meet the requirements for the manufacture of new products and their responsibility for public health and safety. </a:t>
            </a:r>
          </a:p>
          <a:p>
            <a:endParaRPr lang="en-US" sz="2400" dirty="0" smtClean="0"/>
          </a:p>
          <a:p>
            <a:r>
              <a:rPr lang="en-US" sz="2400" dirty="0" smtClean="0"/>
              <a:t>Legal requirements such as those of </a:t>
            </a:r>
            <a:r>
              <a:rPr lang="en-US" sz="2400" dirty="0" err="1" smtClean="0"/>
              <a:t>GMP</a:t>
            </a:r>
            <a:r>
              <a:rPr lang="en-US" sz="2400" dirty="0" smtClean="0"/>
              <a:t> (Good Manufacturing Practice in Europe), the </a:t>
            </a:r>
            <a:r>
              <a:rPr lang="en-US" sz="2400" dirty="0" err="1" smtClean="0"/>
              <a:t>CFR</a:t>
            </a:r>
            <a:r>
              <a:rPr lang="en-US" sz="2400" dirty="0" smtClean="0"/>
              <a:t> (Code of Federal Regulation in the United States) and the FDA (Food and Drug Administration in the United States) led to emergence of frames of reference such as the 21 </a:t>
            </a:r>
            <a:r>
              <a:rPr lang="en-US" sz="2400" dirty="0" err="1" smtClean="0"/>
              <a:t>CFR</a:t>
            </a:r>
            <a:r>
              <a:rPr lang="en-US" sz="2400" dirty="0" smtClean="0"/>
              <a:t> Part 11 criteria and the </a:t>
            </a:r>
            <a:r>
              <a:rPr lang="en-US" sz="2400" dirty="0" err="1" smtClean="0"/>
              <a:t>GAMP</a:t>
            </a:r>
            <a:r>
              <a:rPr lang="en-US" sz="2400" dirty="0" smtClean="0"/>
              <a:t> (Good Automated Manufacturing Practice) for validation of automation systems in the pharmaceutical and medical fields.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21 </a:t>
            </a:r>
            <a:r>
              <a:rPr lang="en-US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CFR</a:t>
            </a:r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11 Presentation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640" y="2077105"/>
            <a:ext cx="74888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21CFR Part 11 is divided into 3 parts: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 Stored data protection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Electronic signature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User Control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21 </a:t>
            </a:r>
            <a:r>
              <a:rPr lang="en-US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CFR</a:t>
            </a:r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11 Presentation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640" y="883741"/>
            <a:ext cx="74888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Stored data protection:</a:t>
            </a:r>
          </a:p>
          <a:p>
            <a:endParaRPr lang="en-US" sz="2400" dirty="0" smtClean="0"/>
          </a:p>
          <a:p>
            <a:r>
              <a:rPr lang="en-US" sz="2400" dirty="0" smtClean="0"/>
              <a:t>1) Protection of process data</a:t>
            </a:r>
          </a:p>
          <a:p>
            <a:pPr>
              <a:buFontTx/>
              <a:buChar char="-"/>
            </a:pPr>
            <a:r>
              <a:rPr lang="en-US" sz="2400" dirty="0" smtClean="0"/>
              <a:t>Keeping records on electronic format </a:t>
            </a:r>
            <a:r>
              <a:rPr lang="en-US" sz="2400" dirty="0" smtClean="0"/>
              <a:t>(please, refer to </a:t>
            </a:r>
            <a:r>
              <a:rPr lang="en-US" sz="2400" smtClean="0">
                <a:hlinkClick r:id="rId3"/>
              </a:rPr>
              <a:t>21cfrpart11_final_rule.pdf</a:t>
            </a:r>
            <a:r>
              <a:rPr lang="en-US" sz="2400" smtClean="0"/>
              <a:t> §11.10</a:t>
            </a:r>
            <a:r>
              <a:rPr lang="en-US" sz="2400" dirty="0" smtClean="0"/>
              <a:t> (b)).</a:t>
            </a:r>
          </a:p>
          <a:p>
            <a:pPr>
              <a:buFontTx/>
              <a:buChar char="-"/>
            </a:pPr>
            <a:r>
              <a:rPr lang="en-US" sz="2400" dirty="0" smtClean="0"/>
              <a:t>Quick Review and possible extraction (11.10 (c)).</a:t>
            </a:r>
          </a:p>
          <a:p>
            <a:pPr>
              <a:buFontTx/>
              <a:buChar char="-"/>
            </a:pPr>
            <a:r>
              <a:rPr lang="en-US" sz="2400" dirty="0" smtClean="0"/>
              <a:t>Closed system. Possible access to authorized persons.  Automatic logout (11.10 (d)).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2) Audit traceability</a:t>
            </a:r>
          </a:p>
          <a:p>
            <a:r>
              <a:rPr lang="en-US" sz="2400" dirty="0" smtClean="0"/>
              <a:t>-Any user action must be recorded in an traceable audit (11.10 (e)).</a:t>
            </a:r>
          </a:p>
          <a:p>
            <a:r>
              <a:rPr lang="en-US" sz="2400" dirty="0" smtClean="0"/>
              <a:t>-Authorization Control (11.10 (g)).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3) Traceability of changes in software versions</a:t>
            </a:r>
            <a:br>
              <a:rPr lang="en-US" sz="2400" dirty="0" smtClean="0"/>
            </a:br>
            <a:r>
              <a:rPr lang="en-US" sz="2400" dirty="0" smtClean="0"/>
              <a:t>-Version history (11.10 (k) (2)) .</a:t>
            </a:r>
          </a:p>
          <a:p>
            <a:pPr>
              <a:buFontTx/>
              <a:buChar char="-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21 </a:t>
            </a:r>
            <a:r>
              <a:rPr lang="en-US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CFR</a:t>
            </a:r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11 Presentation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640" y="883741"/>
            <a:ext cx="74888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Electronic signature :</a:t>
            </a:r>
          </a:p>
          <a:p>
            <a:endParaRPr lang="en-US" sz="2400" dirty="0" smtClean="0"/>
          </a:p>
          <a:p>
            <a:r>
              <a:rPr lang="en-US" sz="2400" dirty="0" smtClean="0"/>
              <a:t>1) Signature unencrypted electronic records (Chapter 11.50)</a:t>
            </a:r>
            <a:br>
              <a:rPr lang="en-US" sz="2400" dirty="0" smtClean="0"/>
            </a:br>
            <a:r>
              <a:rPr lang="en-US" sz="2400" dirty="0" smtClean="0"/>
              <a:t>- Any electronic record must contain: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Name, name of signatory.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Meaning of signature (approval, review, responsibility)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Date and Time Record.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2) handwritten and electronic signature correlated (Ch. 11.70)</a:t>
            </a:r>
          </a:p>
          <a:p>
            <a:r>
              <a:rPr lang="en-US" sz="2400" dirty="0" smtClean="0"/>
              <a:t>-The records and the signature are linked.</a:t>
            </a:r>
          </a:p>
          <a:p>
            <a:r>
              <a:rPr lang="en-US" sz="2400" dirty="0" smtClean="0"/>
              <a:t>-The signature is protected to prevent his transfer to another record. It is protected against any signature modification.</a:t>
            </a:r>
          </a:p>
          <a:p>
            <a:r>
              <a:rPr lang="en-US" sz="2400" dirty="0" smtClean="0"/>
              <a:t>-Any change of signature must be recorded.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21 </a:t>
            </a:r>
            <a:r>
              <a:rPr lang="en-US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CFR</a:t>
            </a:r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11 Presentation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640" y="883741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Electronic signature :</a:t>
            </a:r>
          </a:p>
          <a:p>
            <a:endParaRPr lang="en-US" sz="2400" dirty="0" smtClean="0"/>
          </a:p>
          <a:p>
            <a:r>
              <a:rPr lang="en-US" sz="2400" dirty="0" smtClean="0"/>
              <a:t>3) Electronic signature unique and not re-assignable (Chapter. 11.100 (a)).</a:t>
            </a:r>
          </a:p>
          <a:p>
            <a:r>
              <a:rPr lang="en-US" sz="2400" dirty="0" smtClean="0"/>
              <a:t>-The electronic signature is unique to a person.</a:t>
            </a:r>
          </a:p>
          <a:p>
            <a:r>
              <a:rPr lang="en-US" sz="2400" dirty="0" smtClean="0"/>
              <a:t>-An electronic signature is not </a:t>
            </a:r>
            <a:r>
              <a:rPr lang="en-US" sz="2400" dirty="0" err="1" smtClean="0"/>
              <a:t>reassignable</a:t>
            </a:r>
            <a:r>
              <a:rPr lang="en-US" sz="2400" dirty="0" smtClean="0"/>
              <a:t> to a person.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4) Safety not bio-metric (Chapter. 11.200)</a:t>
            </a:r>
            <a:br>
              <a:rPr lang="en-US" sz="2400" dirty="0" smtClean="0"/>
            </a:br>
            <a:r>
              <a:rPr lang="en-US" sz="2400" dirty="0" smtClean="0"/>
              <a:t>-identification code and password for each user.</a:t>
            </a:r>
          </a:p>
          <a:p>
            <a:r>
              <a:rPr lang="en-US" sz="2400" dirty="0" smtClean="0"/>
              <a:t>-Signature name and password for critical action (11.200 (a) (1) (</a:t>
            </a:r>
            <a:r>
              <a:rPr lang="en-US" sz="2400" dirty="0" err="1" smtClean="0"/>
              <a:t>i</a:t>
            </a:r>
            <a:r>
              <a:rPr lang="en-US" sz="2400" dirty="0" smtClean="0"/>
              <a:t>)).</a:t>
            </a:r>
          </a:p>
          <a:p>
            <a:r>
              <a:rPr lang="en-US" sz="2400" dirty="0" smtClean="0"/>
              <a:t>-Automatic operator logout (11.200 (a) (1) (ii)).</a:t>
            </a:r>
          </a:p>
          <a:p>
            <a:r>
              <a:rPr lang="en-US" sz="2400" dirty="0" smtClean="0"/>
              <a:t>-Double signature on desired action (11,200 (a) (3)).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21 </a:t>
            </a:r>
            <a:r>
              <a:rPr lang="en-US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CFR</a:t>
            </a:r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11 Presentation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640" y="883741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User Control (Cap. 11,300)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-Each combination password and identification code is unique and can not be re-used (11 300 (a)).</a:t>
            </a:r>
            <a:br>
              <a:rPr lang="en-US" sz="2400" dirty="0" smtClean="0"/>
            </a:br>
            <a:r>
              <a:rPr lang="en-US" sz="2400" dirty="0" smtClean="0"/>
              <a:t>-Expiration name and user password (11 300 (b)).</a:t>
            </a:r>
            <a:br>
              <a:rPr lang="en-US" sz="2400" dirty="0" smtClean="0"/>
            </a:br>
            <a:r>
              <a:rPr lang="en-US" sz="2400" dirty="0" smtClean="0"/>
              <a:t>-Traceability of fraudulent access attempts (11 300 (d)).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Users administration &amp; access rights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883741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Define into PcVue that you’re using advance security strategy 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1640" y="5373216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Tick followings options in the General operation configuration.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70294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cVue Solutions 2009 - MainPage+Agenda+Subjet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PcVue Solutions 2009 - MainPage+Agenda+Subjet</Template>
  <TotalTime>1252</TotalTime>
  <Words>807</Words>
  <Application>Microsoft Office PowerPoint</Application>
  <PresentationFormat>Affichage à l'écran (4:3)</PresentationFormat>
  <Paragraphs>268</Paragraphs>
  <Slides>28</Slides>
  <Notes>28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Template PcVue Solutions 2009 - MainPage+Agenda+Subjet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Company>ARC Informatique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Alexandre</dc:creator>
  <cp:lastModifiedBy>Alexandre</cp:lastModifiedBy>
  <cp:revision>54</cp:revision>
  <dcterms:created xsi:type="dcterms:W3CDTF">2011-01-03T15:29:11Z</dcterms:created>
  <dcterms:modified xsi:type="dcterms:W3CDTF">2011-01-07T14:25:46Z</dcterms:modified>
</cp:coreProperties>
</file>