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411" r:id="rId2"/>
    <p:sldId id="419" r:id="rId3"/>
    <p:sldId id="361" r:id="rId4"/>
    <p:sldId id="362" r:id="rId5"/>
    <p:sldId id="363" r:id="rId6"/>
    <p:sldId id="420" r:id="rId7"/>
    <p:sldId id="366" r:id="rId8"/>
    <p:sldId id="388" r:id="rId9"/>
    <p:sldId id="389" r:id="rId10"/>
    <p:sldId id="421" r:id="rId11"/>
    <p:sldId id="368" r:id="rId12"/>
    <p:sldId id="371" r:id="rId13"/>
    <p:sldId id="370" r:id="rId14"/>
    <p:sldId id="372" r:id="rId15"/>
    <p:sldId id="415" r:id="rId16"/>
    <p:sldId id="422" r:id="rId17"/>
    <p:sldId id="373" r:id="rId18"/>
    <p:sldId id="374" r:id="rId19"/>
    <p:sldId id="423" r:id="rId20"/>
    <p:sldId id="375" r:id="rId21"/>
    <p:sldId id="443" r:id="rId22"/>
    <p:sldId id="377" r:id="rId23"/>
    <p:sldId id="378" r:id="rId24"/>
    <p:sldId id="379" r:id="rId25"/>
    <p:sldId id="390" r:id="rId26"/>
    <p:sldId id="424" r:id="rId27"/>
    <p:sldId id="402" r:id="rId28"/>
    <p:sldId id="391" r:id="rId29"/>
    <p:sldId id="410" r:id="rId30"/>
    <p:sldId id="392" r:id="rId31"/>
    <p:sldId id="399" r:id="rId32"/>
    <p:sldId id="430" r:id="rId33"/>
    <p:sldId id="386" r:id="rId34"/>
    <p:sldId id="393" r:id="rId35"/>
    <p:sldId id="398" r:id="rId36"/>
    <p:sldId id="416" r:id="rId37"/>
    <p:sldId id="394" r:id="rId38"/>
    <p:sldId id="433" r:id="rId39"/>
    <p:sldId id="434" r:id="rId40"/>
    <p:sldId id="435" r:id="rId41"/>
    <p:sldId id="446" r:id="rId42"/>
    <p:sldId id="439" r:id="rId43"/>
    <p:sldId id="440" r:id="rId44"/>
    <p:sldId id="441" r:id="rId45"/>
    <p:sldId id="442" r:id="rId46"/>
    <p:sldId id="444" r:id="rId47"/>
    <p:sldId id="431" r:id="rId48"/>
    <p:sldId id="406" r:id="rId49"/>
    <p:sldId id="407" r:id="rId50"/>
    <p:sldId id="408" r:id="rId51"/>
    <p:sldId id="405" r:id="rId52"/>
    <p:sldId id="409" r:id="rId53"/>
    <p:sldId id="412" r:id="rId54"/>
    <p:sldId id="447" r:id="rId55"/>
    <p:sldId id="418" r:id="rId56"/>
    <p:sldId id="348" r:id="rId57"/>
    <p:sldId id="319" r:id="rId58"/>
    <p:sldId id="438" r:id="rId59"/>
    <p:sldId id="448" r:id="rId60"/>
    <p:sldId id="449" r:id="rId61"/>
    <p:sldId id="325" r:id="rId62"/>
    <p:sldId id="350" r:id="rId63"/>
    <p:sldId id="425" r:id="rId64"/>
    <p:sldId id="426" r:id="rId65"/>
    <p:sldId id="427" r:id="rId66"/>
    <p:sldId id="428" r:id="rId67"/>
    <p:sldId id="429" r:id="rId68"/>
    <p:sldId id="346" r:id="rId69"/>
  </p:sldIdLst>
  <p:sldSz cx="9144000" cy="6858000" type="screen4x3"/>
  <p:notesSz cx="6662738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D7FF"/>
    <a:srgbClr val="FFFF99"/>
    <a:srgbClr val="FFFF00"/>
    <a:srgbClr val="F2F2F2"/>
    <a:srgbClr val="F9F9F9"/>
    <a:srgbClr val="FFFF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67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FB418B-BF6A-42CF-84C4-5F40F9BE23B0}" type="datetimeFigureOut">
              <a:rPr lang="en-US"/>
              <a:pPr>
                <a:defRPr/>
              </a:pPr>
              <a:t>6/9/2011</a:t>
            </a:fld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8876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09113"/>
            <a:ext cx="2887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AF110C5-5192-4AEB-8E84-32C7B9DF6B0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A1B4DA-AEDC-42DF-9E01-DF865BDBF428}" type="datetimeFigureOut">
              <a:rPr lang="fr-FR"/>
              <a:pPr>
                <a:defRPr/>
              </a:pPr>
              <a:t>09/06/2011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539341-0301-4462-B32B-780FF30DB5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B55F6-9180-4A0B-B5CE-7A1AC47F9737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43033-B3AB-40FF-A664-DC5A613D4D9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043033-B3AB-40FF-A664-DC5A613D4D94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2950"/>
            <a:ext cx="4954588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xfrm>
            <a:off x="887413" y="4705350"/>
            <a:ext cx="4887912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background1"/>
          <p:cNvPicPr>
            <a:picLocks noChangeAspect="1" noChangeArrowheads="1"/>
          </p:cNvPicPr>
          <p:nvPr userDrawn="1"/>
        </p:nvPicPr>
        <p:blipFill>
          <a:blip r:embed="rId3" cstate="print"/>
          <a:srcRect t="3990"/>
          <a:stretch>
            <a:fillRect/>
          </a:stretch>
        </p:blipFill>
        <p:spPr bwMode="auto">
          <a:xfrm>
            <a:off x="1785918" y="-214338"/>
            <a:ext cx="6847683" cy="5259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oc_header1"/>
          <p:cNvPicPr>
            <a:picLocks noChangeAspect="1" noChangeArrowheads="1"/>
          </p:cNvPicPr>
          <p:nvPr userDrawn="1"/>
        </p:nvPicPr>
        <p:blipFill>
          <a:blip r:embed="rId3" cstate="print"/>
          <a:srcRect l="13332"/>
          <a:stretch>
            <a:fillRect/>
          </a:stretch>
        </p:blipFill>
        <p:spPr bwMode="auto">
          <a:xfrm>
            <a:off x="1219200" y="1357313"/>
            <a:ext cx="7924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5"/>
          <p:cNvSpPr txBox="1"/>
          <p:nvPr userDrawn="1"/>
        </p:nvSpPr>
        <p:spPr>
          <a:xfrm>
            <a:off x="7072313" y="1071563"/>
            <a:ext cx="184150" cy="3667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071563" y="6611938"/>
            <a:ext cx="8072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287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+mn-cs"/>
              </a:rPr>
              <a:t>Toutes les marques ou noms de produits cités dans ce document sont la propriété de leurs ayant-droits respectifs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071563" y="6611938"/>
            <a:ext cx="8072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287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+mn-cs"/>
              </a:rPr>
              <a:t>Toutes les marques ou noms de produits cités dans ce document sont la propriété de leurs ayant-droits respectifs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2"/>
          </p:nvPr>
        </p:nvSpPr>
        <p:spPr>
          <a:xfrm>
            <a:off x="4857750" y="428625"/>
            <a:ext cx="4000500" cy="2643188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12" name="Espace réservé du graphique SmartArt 11"/>
          <p:cNvSpPr>
            <a:spLocks noGrp="1"/>
          </p:cNvSpPr>
          <p:nvPr>
            <p:ph type="dgm" sz="quarter" idx="13"/>
          </p:nvPr>
        </p:nvSpPr>
        <p:spPr>
          <a:xfrm>
            <a:off x="1357313" y="214313"/>
            <a:ext cx="3214687" cy="785812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ertical_line_for_sl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071563" y="6611938"/>
            <a:ext cx="80724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287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0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+mn-cs"/>
              </a:rPr>
              <a:t>Toutes les marques ou noms de produits cités dans ce document sont la propriété de leurs ayant-droits respectifs</a:t>
            </a:r>
          </a:p>
        </p:txBody>
      </p:sp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1071538" y="-24"/>
            <a:ext cx="8072494" cy="9286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0"/>
          </p:nvPr>
        </p:nvSpPr>
        <p:spPr>
          <a:xfrm>
            <a:off x="1071563" y="1285880"/>
            <a:ext cx="8072437" cy="5143516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Name -  Subject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D3517-0289-4271-863A-BC0A30C09AA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PICS/20110516%20-%20BACnet%20PICS%2010.pdf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EDE-files/EDEexample_EDE.cs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805">
            <a:off x="2228688" y="2358414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model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333375"/>
            <a:ext cx="8229600" cy="1098550"/>
          </a:xfrm>
        </p:spPr>
        <p:txBody>
          <a:bodyPr/>
          <a:lstStyle/>
          <a:p>
            <a:r>
              <a:rPr lang="en-US" dirty="0" smtClean="0"/>
              <a:t>BACnet Objects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7427912" cy="4349750"/>
          </a:xfrm>
        </p:spPr>
        <p:txBody>
          <a:bodyPr/>
          <a:lstStyle/>
          <a:p>
            <a:r>
              <a:rPr lang="en-US" dirty="0" smtClean="0"/>
              <a:t>Objects represent physical inputs, outputs and software processes </a:t>
            </a:r>
          </a:p>
          <a:p>
            <a:r>
              <a:rPr lang="en-US" dirty="0" smtClean="0"/>
              <a:t>BACnet has defined 25 standard objects.</a:t>
            </a:r>
          </a:p>
          <a:p>
            <a:pPr lvl="1"/>
            <a:r>
              <a:rPr lang="en-US" sz="2400" dirty="0" smtClean="0"/>
              <a:t>Accumulator, Analog Input, Analog Output, Analog Value, Averaging, Binary Input, Binary Output, Binary Value, Calendar, Command, Device, Event Enrollment, File, Group, Life Safety Point, Life Safety Zone, Loop, Multi-state Input, Multi-State Output, Multi-State Value, Notification Class, Program, Pulse-converter, Schedule, Trend Log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fr-FR" dirty="0" err="1" smtClean="0"/>
              <a:t>BACnet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endParaRPr lang="fr-FR" dirty="0" smtClean="0"/>
          </a:p>
        </p:txBody>
      </p:sp>
      <p:sp>
        <p:nvSpPr>
          <p:cNvPr id="30722" name="Rectangle 5"/>
          <p:cNvSpPr>
            <a:spLocks noGrp="1"/>
          </p:cNvSpPr>
          <p:nvPr>
            <p:ph type="body" idx="4294967295"/>
          </p:nvPr>
        </p:nvSpPr>
        <p:spPr>
          <a:xfrm>
            <a:off x="1258888" y="1803400"/>
            <a:ext cx="7354887" cy="1409700"/>
          </a:xfrm>
        </p:spPr>
        <p:txBody>
          <a:bodyPr/>
          <a:lstStyle/>
          <a:p>
            <a:r>
              <a:rPr lang="en-US" sz="2800" dirty="0" smtClean="0"/>
              <a:t>A BACnet Device is a collection of objects.</a:t>
            </a:r>
          </a:p>
          <a:p>
            <a:r>
              <a:rPr lang="en-US" sz="2800" dirty="0" smtClean="0"/>
              <a:t>Any BACnet Device includes a Device object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484438" y="3430588"/>
            <a:ext cx="4248150" cy="2735262"/>
            <a:chOff x="1565" y="2024"/>
            <a:chExt cx="2676" cy="1723"/>
          </a:xfrm>
        </p:grpSpPr>
        <p:sp>
          <p:nvSpPr>
            <p:cNvPr id="30724" name="Rectangle 2"/>
            <p:cNvSpPr>
              <a:spLocks noChangeArrowheads="1"/>
            </p:cNvSpPr>
            <p:nvPr/>
          </p:nvSpPr>
          <p:spPr bwMode="auto">
            <a:xfrm>
              <a:off x="1565" y="2024"/>
              <a:ext cx="2676" cy="17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5" name="Rectangle 3"/>
            <p:cNvSpPr>
              <a:spLocks noChangeArrowheads="1"/>
            </p:cNvSpPr>
            <p:nvPr/>
          </p:nvSpPr>
          <p:spPr bwMode="auto">
            <a:xfrm>
              <a:off x="1655" y="2477"/>
              <a:ext cx="2495" cy="1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701" y="2522"/>
              <a:ext cx="11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000">
                  <a:latin typeface="Times New Roman" pitchFamily="18" charset="0"/>
                </a:rPr>
                <a:t>Analog Input</a:t>
              </a: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701" y="2930"/>
              <a:ext cx="11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000">
                  <a:latin typeface="Times New Roman" pitchFamily="18" charset="0"/>
                </a:rPr>
                <a:t>Analog output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971" y="2522"/>
              <a:ext cx="11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000">
                  <a:latin typeface="Times New Roman" pitchFamily="18" charset="0"/>
                </a:rPr>
                <a:t>Schedule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2971" y="2930"/>
              <a:ext cx="11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000" dirty="0" err="1" smtClean="0">
                  <a:latin typeface="Times New Roman" pitchFamily="18" charset="0"/>
                </a:rPr>
                <a:t>Device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971" y="3338"/>
              <a:ext cx="11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000" dirty="0" err="1">
                  <a:latin typeface="Times New Roman" pitchFamily="18" charset="0"/>
                </a:rPr>
                <a:t>Loop</a:t>
              </a:r>
              <a:endParaRPr lang="fr-FR" sz="2000" dirty="0">
                <a:latin typeface="Times New Roman" pitchFamily="18" charset="0"/>
              </a:endParaRP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1701" y="3338"/>
              <a:ext cx="114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fr-FR" sz="2000">
                  <a:latin typeface="Times New Roman" pitchFamily="18" charset="0"/>
                </a:rPr>
                <a:t>Analog Value</a:t>
              </a:r>
            </a:p>
          </p:txBody>
        </p:sp>
        <p:sp>
          <p:nvSpPr>
            <p:cNvPr id="30732" name="Text Box 12"/>
            <p:cNvSpPr txBox="1">
              <a:spLocks noChangeArrowheads="1"/>
            </p:cNvSpPr>
            <p:nvPr/>
          </p:nvSpPr>
          <p:spPr bwMode="auto">
            <a:xfrm>
              <a:off x="2426" y="2068"/>
              <a:ext cx="899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2400">
                  <a:latin typeface="Times New Roman" pitchFamily="18" charset="0"/>
                </a:rPr>
                <a:t>Device #1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Object properties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7200900" cy="2736850"/>
          </a:xfrm>
        </p:spPr>
        <p:txBody>
          <a:bodyPr/>
          <a:lstStyle/>
          <a:p>
            <a:r>
              <a:rPr lang="en-US" dirty="0" smtClean="0"/>
              <a:t>All BACnet objects provide a set of properties used for retrieving object information or providing information and commands to the object.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4606925"/>
            <a:ext cx="3009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5157788"/>
            <a:ext cx="5048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>Object </a:t>
            </a:r>
            <a:r>
              <a:rPr lang="fr-FR" sz="4400" dirty="0" err="1" smtClean="0"/>
              <a:t>properties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5151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547664" y="5589240"/>
            <a:ext cx="333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Ex: </a:t>
            </a:r>
            <a:r>
              <a:rPr lang="fr-FR" sz="1600" dirty="0" err="1" smtClean="0"/>
              <a:t>properties</a:t>
            </a:r>
            <a:r>
              <a:rPr lang="fr-FR" sz="1600" dirty="0" smtClean="0"/>
              <a:t> of a </a:t>
            </a:r>
            <a:r>
              <a:rPr lang="fr-FR" sz="1600" dirty="0" err="1" smtClean="0"/>
              <a:t>schedule</a:t>
            </a:r>
            <a:r>
              <a:rPr lang="fr-FR" sz="1600" dirty="0" smtClean="0"/>
              <a:t> </a:t>
            </a:r>
            <a:r>
              <a:rPr lang="fr-FR" sz="1600" dirty="0" err="1" smtClean="0"/>
              <a:t>object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Schedule object</a:t>
            </a:r>
            <a:endParaRPr lang="fr-FR" sz="4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71563" y="1285880"/>
            <a:ext cx="7460877" cy="5143516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400" dirty="0" err="1" smtClean="0"/>
              <a:t>Allows</a:t>
            </a:r>
            <a:r>
              <a:rPr lang="fr-FR" sz="2400" dirty="0" smtClean="0"/>
              <a:t> to </a:t>
            </a:r>
            <a:r>
              <a:rPr lang="fr-FR" sz="2400" dirty="0" err="1" smtClean="0"/>
              <a:t>locally</a:t>
            </a:r>
            <a:r>
              <a:rPr lang="fr-FR" sz="2400" dirty="0" smtClean="0"/>
              <a:t> store </a:t>
            </a:r>
            <a:r>
              <a:rPr lang="fr-FR" sz="2400" dirty="0" err="1" smtClean="0"/>
              <a:t>schedule</a:t>
            </a:r>
            <a:r>
              <a:rPr lang="fr-FR" sz="2400" dirty="0" smtClean="0"/>
              <a:t>-program (</a:t>
            </a:r>
            <a:r>
              <a:rPr lang="fr-FR" sz="2400" dirty="0" err="1" smtClean="0"/>
              <a:t>weekly</a:t>
            </a:r>
            <a:r>
              <a:rPr lang="fr-FR" sz="2400" dirty="0" smtClean="0"/>
              <a:t> or exception </a:t>
            </a:r>
            <a:r>
              <a:rPr lang="fr-FR" sz="2400" dirty="0" err="1" smtClean="0"/>
              <a:t>schedule</a:t>
            </a:r>
            <a:r>
              <a:rPr lang="fr-FR" sz="2400" dirty="0" smtClean="0"/>
              <a:t>),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Allows</a:t>
            </a:r>
            <a:r>
              <a:rPr lang="fr-FR" sz="2400" dirty="0" smtClean="0"/>
              <a:t> to </a:t>
            </a:r>
            <a:r>
              <a:rPr lang="fr-FR" sz="2400" dirty="0" err="1" smtClean="0"/>
              <a:t>execute</a:t>
            </a:r>
            <a:r>
              <a:rPr lang="fr-FR" sz="2400" dirty="0" smtClean="0"/>
              <a:t> actions on a </a:t>
            </a:r>
            <a:r>
              <a:rPr lang="fr-FR" sz="2400" dirty="0" err="1" smtClean="0"/>
              <a:t>list</a:t>
            </a:r>
            <a:r>
              <a:rPr lang="fr-FR" sz="2400" dirty="0" smtClean="0"/>
              <a:t> of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</a:t>
            </a:r>
            <a:r>
              <a:rPr lang="fr-FR" sz="2400" dirty="0" err="1" smtClean="0"/>
              <a:t>references</a:t>
            </a:r>
            <a:r>
              <a:rPr lang="fr-FR" sz="2400" dirty="0" smtClean="0"/>
              <a:t> (</a:t>
            </a:r>
            <a:r>
              <a:rPr lang="fr-FR" sz="2400" dirty="0" err="1" smtClean="0"/>
              <a:t>analog</a:t>
            </a:r>
            <a:r>
              <a:rPr lang="fr-FR" sz="2400" dirty="0" smtClean="0"/>
              <a:t>-value, </a:t>
            </a:r>
            <a:r>
              <a:rPr lang="fr-FR" sz="2400" dirty="0" err="1" smtClean="0"/>
              <a:t>binary</a:t>
            </a:r>
            <a:r>
              <a:rPr lang="fr-FR" sz="2400" dirty="0" smtClean="0"/>
              <a:t>-output</a:t>
            </a:r>
            <a:r>
              <a:rPr lang="fr-FR" sz="2400" smtClean="0"/>
              <a:t>, …),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Can </a:t>
            </a:r>
            <a:r>
              <a:rPr lang="fr-FR" sz="2400" dirty="0" err="1" smtClean="0"/>
              <a:t>work</a:t>
            </a:r>
            <a:r>
              <a:rPr lang="fr-FR" sz="2400" dirty="0" smtClean="0"/>
              <a:t> in </a:t>
            </a:r>
            <a:r>
              <a:rPr lang="fr-FR" sz="2400" dirty="0" err="1" smtClean="0"/>
              <a:t>conjunction</a:t>
            </a:r>
            <a:r>
              <a:rPr lang="fr-FR" sz="2400" dirty="0" smtClean="0"/>
              <a:t>  </a:t>
            </a:r>
            <a:r>
              <a:rPr lang="fr-FR" sz="2400" dirty="0" err="1" smtClean="0"/>
              <a:t>with</a:t>
            </a:r>
            <a:r>
              <a:rPr lang="fr-FR" sz="2400" dirty="0" smtClean="0"/>
              <a:t> the </a:t>
            </a:r>
            <a:r>
              <a:rPr lang="fr-FR" sz="2400" dirty="0" err="1" smtClean="0"/>
              <a:t>calendar</a:t>
            </a:r>
            <a:r>
              <a:rPr lang="fr-FR" sz="2400" dirty="0" smtClean="0"/>
              <a:t>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</a:t>
            </a:r>
            <a:r>
              <a:rPr lang="fr-FR" sz="2400" dirty="0" err="1" smtClean="0"/>
              <a:t>which</a:t>
            </a:r>
            <a:r>
              <a:rPr lang="fr-FR" sz="2400" dirty="0" smtClean="0"/>
              <a:t> </a:t>
            </a:r>
            <a:r>
              <a:rPr lang="fr-FR" sz="2400" dirty="0" err="1" smtClean="0"/>
              <a:t>may</a:t>
            </a:r>
            <a:r>
              <a:rPr lang="fr-FR" sz="2400" dirty="0" smtClean="0"/>
              <a:t> </a:t>
            </a:r>
            <a:r>
              <a:rPr lang="fr-FR" sz="2400" dirty="0" err="1" smtClean="0"/>
              <a:t>contain</a:t>
            </a:r>
            <a:r>
              <a:rPr lang="fr-FR" sz="2400" dirty="0" smtClean="0"/>
              <a:t> a date-</a:t>
            </a:r>
            <a:r>
              <a:rPr lang="fr-FR" sz="2400" dirty="0" err="1" smtClean="0"/>
              <a:t>list</a:t>
            </a:r>
            <a:r>
              <a:rPr lang="fr-FR" sz="2400" dirty="0" smtClean="0"/>
              <a:t> (of public-</a:t>
            </a:r>
            <a:r>
              <a:rPr lang="fr-FR" sz="2400" dirty="0" err="1" smtClean="0"/>
              <a:t>holidays</a:t>
            </a:r>
            <a:r>
              <a:rPr lang="fr-FR" sz="2400" dirty="0" smtClean="0"/>
              <a:t>) to </a:t>
            </a:r>
            <a:r>
              <a:rPr lang="fr-FR" sz="2400" dirty="0" err="1" smtClean="0"/>
              <a:t>disable</a:t>
            </a:r>
            <a:r>
              <a:rPr lang="fr-FR" sz="2400" dirty="0" smtClean="0"/>
              <a:t> the </a:t>
            </a:r>
            <a:r>
              <a:rPr lang="fr-FR" sz="2400" dirty="0" err="1" smtClean="0"/>
              <a:t>executing</a:t>
            </a:r>
            <a:r>
              <a:rPr lang="fr-FR" sz="2400" dirty="0" smtClean="0"/>
              <a:t> of </a:t>
            </a:r>
            <a:r>
              <a:rPr lang="fr-FR" sz="2400" dirty="0" err="1" smtClean="0"/>
              <a:t>schedule</a:t>
            </a:r>
            <a:r>
              <a:rPr lang="fr-FR" sz="2400" dirty="0" smtClean="0"/>
              <a:t> </a:t>
            </a:r>
            <a:r>
              <a:rPr lang="fr-FR" sz="2400" dirty="0" err="1" smtClean="0"/>
              <a:t>object</a:t>
            </a:r>
            <a:r>
              <a:rPr lang="fr-FR" sz="2400" dirty="0" smtClean="0"/>
              <a:t>.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Application Services</a:t>
            </a:r>
          </a:p>
        </p:txBody>
      </p:sp>
      <p:sp>
        <p:nvSpPr>
          <p:cNvPr id="32770" name="Rectangle 5"/>
          <p:cNvSpPr>
            <a:spLocks noGrp="1"/>
          </p:cNvSpPr>
          <p:nvPr>
            <p:ph type="body" idx="4294967295"/>
          </p:nvPr>
        </p:nvSpPr>
        <p:spPr>
          <a:xfrm>
            <a:off x="1357313" y="1500188"/>
            <a:ext cx="7215187" cy="4572000"/>
          </a:xfrm>
        </p:spPr>
        <p:txBody>
          <a:bodyPr/>
          <a:lstStyle/>
          <a:p>
            <a:r>
              <a:rPr lang="en-US" smtClean="0"/>
              <a:t>BACnet has defined 6 classes of Application Services:</a:t>
            </a:r>
          </a:p>
          <a:p>
            <a:pPr lvl="1"/>
            <a:r>
              <a:rPr lang="en-US" smtClean="0"/>
              <a:t>Alarm and Event Services</a:t>
            </a:r>
          </a:p>
          <a:p>
            <a:pPr lvl="1"/>
            <a:r>
              <a:rPr lang="en-US" smtClean="0"/>
              <a:t>File Access Services</a:t>
            </a:r>
          </a:p>
          <a:p>
            <a:pPr lvl="1"/>
            <a:r>
              <a:rPr lang="en-US" smtClean="0"/>
              <a:t>Object Access Services</a:t>
            </a:r>
          </a:p>
          <a:p>
            <a:pPr lvl="1"/>
            <a:r>
              <a:rPr lang="en-US" smtClean="0"/>
              <a:t>Remote Device Management Services</a:t>
            </a:r>
          </a:p>
          <a:p>
            <a:pPr lvl="1"/>
            <a:r>
              <a:rPr lang="en-US" smtClean="0"/>
              <a:t>Virtual Terminal Services</a:t>
            </a:r>
          </a:p>
          <a:p>
            <a:pPr lvl="1"/>
            <a:r>
              <a:rPr lang="en-US" smtClean="0"/>
              <a:t>Security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smtClean="0"/>
              <a:t>Application Services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idx="4294967295"/>
          </p:nvPr>
        </p:nvSpPr>
        <p:spPr>
          <a:xfrm>
            <a:off x="1357313" y="1500188"/>
            <a:ext cx="7215187" cy="4572000"/>
          </a:xfrm>
        </p:spPr>
        <p:txBody>
          <a:bodyPr/>
          <a:lstStyle/>
          <a:p>
            <a:r>
              <a:rPr lang="en-US" dirty="0" smtClean="0"/>
              <a:t>For example, the class “Object Access services” contains:</a:t>
            </a:r>
          </a:p>
          <a:p>
            <a:pPr lvl="1"/>
            <a:r>
              <a:rPr lang="en-US" dirty="0" err="1" smtClean="0"/>
              <a:t>ReadProperty</a:t>
            </a:r>
            <a:endParaRPr lang="en-US" dirty="0" smtClean="0"/>
          </a:p>
          <a:p>
            <a:pPr lvl="1"/>
            <a:r>
              <a:rPr lang="en-US" dirty="0" err="1" smtClean="0"/>
              <a:t>ReadPropertyMultiple</a:t>
            </a:r>
            <a:endParaRPr lang="en-US" dirty="0" smtClean="0"/>
          </a:p>
          <a:p>
            <a:pPr lvl="1"/>
            <a:r>
              <a:rPr lang="en-US" dirty="0" err="1" smtClean="0"/>
              <a:t>WriteProperty</a:t>
            </a:r>
            <a:endParaRPr lang="en-US" dirty="0" smtClean="0"/>
          </a:p>
          <a:p>
            <a:pPr lvl="1"/>
            <a:r>
              <a:rPr lang="en-US" dirty="0" err="1" smtClean="0"/>
              <a:t>WritePropertyMultiple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 err="1" smtClean="0"/>
              <a:t>synchronisation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PICS &amp; Co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BACnet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BIBBs</a:t>
            </a:r>
          </a:p>
        </p:txBody>
      </p:sp>
      <p:sp>
        <p:nvSpPr>
          <p:cNvPr id="36866" name="Rectangle 5"/>
          <p:cNvSpPr>
            <a:spLocks noGrp="1"/>
          </p:cNvSpPr>
          <p:nvPr>
            <p:ph type="body" idx="4294967295"/>
          </p:nvPr>
        </p:nvSpPr>
        <p:spPr>
          <a:xfrm>
            <a:off x="1285875" y="1428750"/>
            <a:ext cx="7354888" cy="4714875"/>
          </a:xfrm>
        </p:spPr>
        <p:txBody>
          <a:bodyPr/>
          <a:lstStyle/>
          <a:p>
            <a:r>
              <a:rPr lang="en-US" dirty="0" smtClean="0"/>
              <a:t>A BACnet Interoperability Building Block (BIBB) is a set of services (one or more) that execute a function or initiate a function.</a:t>
            </a:r>
          </a:p>
          <a:p>
            <a:r>
              <a:rPr lang="en-US" dirty="0" smtClean="0"/>
              <a:t>The services of a BIBB can belong to different classes of application services.</a:t>
            </a:r>
          </a:p>
          <a:p>
            <a:r>
              <a:rPr lang="de-DE" dirty="0" smtClean="0"/>
              <a:t>Cf. Annex K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BIBBS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783653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BACnet Profiles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400" b="1" dirty="0" smtClean="0"/>
              <a:t>B-OWS: BACnet Operator Workstation</a:t>
            </a:r>
          </a:p>
          <a:p>
            <a:r>
              <a:rPr lang="de-DE" sz="2400" dirty="0" smtClean="0"/>
              <a:t>B-BC: BACnet </a:t>
            </a:r>
            <a:r>
              <a:rPr lang="de-DE" sz="2400" dirty="0" err="1" smtClean="0"/>
              <a:t>Building</a:t>
            </a:r>
            <a:r>
              <a:rPr lang="de-DE" sz="2400" dirty="0" smtClean="0"/>
              <a:t> </a:t>
            </a:r>
            <a:r>
              <a:rPr lang="de-DE" sz="2400" dirty="0" err="1" smtClean="0"/>
              <a:t>ControllerB</a:t>
            </a:r>
            <a:r>
              <a:rPr lang="de-DE" sz="2400" dirty="0" smtClean="0"/>
              <a:t>-AAC: BACnet </a:t>
            </a:r>
            <a:r>
              <a:rPr lang="de-DE" sz="2400" dirty="0" err="1" smtClean="0"/>
              <a:t>Advanced</a:t>
            </a:r>
            <a:r>
              <a:rPr lang="de-DE" sz="2400" dirty="0" smtClean="0"/>
              <a:t>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 Controller</a:t>
            </a:r>
          </a:p>
          <a:p>
            <a:r>
              <a:rPr lang="de-DE" sz="2400" dirty="0" smtClean="0"/>
              <a:t>B-ASC: BACnet </a:t>
            </a:r>
            <a:r>
              <a:rPr lang="de-DE" sz="2400" dirty="0" err="1" smtClean="0"/>
              <a:t>Application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Specific</a:t>
            </a:r>
            <a:r>
              <a:rPr lang="de-DE" sz="2400" dirty="0" smtClean="0"/>
              <a:t> Controller</a:t>
            </a:r>
          </a:p>
          <a:p>
            <a:r>
              <a:rPr lang="de-DE" sz="2400" dirty="0" smtClean="0"/>
              <a:t>B-SA: BACnet Smart </a:t>
            </a:r>
            <a:r>
              <a:rPr lang="de-DE" sz="2400" dirty="0" err="1" smtClean="0"/>
              <a:t>Actuator</a:t>
            </a:r>
            <a:endParaRPr lang="de-DE" sz="2400" dirty="0" smtClean="0"/>
          </a:p>
          <a:p>
            <a:r>
              <a:rPr lang="de-DE" sz="2400" dirty="0" smtClean="0"/>
              <a:t>B-SS: BACnet Smart Sensor</a:t>
            </a:r>
          </a:p>
          <a:p>
            <a:endParaRPr lang="de-DE" sz="2400" dirty="0" smtClean="0"/>
          </a:p>
          <a:p>
            <a:r>
              <a:rPr lang="de-DE" sz="2400" dirty="0" smtClean="0"/>
              <a:t>Cf. Annex L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333375"/>
            <a:ext cx="8229600" cy="1098550"/>
          </a:xfrm>
        </p:spPr>
        <p:txBody>
          <a:bodyPr/>
          <a:lstStyle/>
          <a:p>
            <a:r>
              <a:rPr lang="en-US" dirty="0" smtClean="0"/>
              <a:t>Standardized Device Profile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7427912" cy="4227513"/>
          </a:xfrm>
        </p:spPr>
        <p:txBody>
          <a:bodyPr/>
          <a:lstStyle/>
          <a:p>
            <a:r>
              <a:rPr lang="en-US" dirty="0" smtClean="0"/>
              <a:t>BACnet has standardized some device profile among which the BACnet Operator Work Station (B-OWS)</a:t>
            </a:r>
          </a:p>
          <a:p>
            <a:r>
              <a:rPr lang="en-US" dirty="0" smtClean="0"/>
              <a:t>The Protocol Implementation Conformance Statement (PICS) describe the profile (BACnet capabilities) of a device that are implemented (objects, properties, BIBBs…).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333375"/>
            <a:ext cx="8229600" cy="1098550"/>
          </a:xfrm>
        </p:spPr>
        <p:txBody>
          <a:bodyPr/>
          <a:lstStyle/>
          <a:p>
            <a:r>
              <a:rPr lang="en-US" dirty="0" smtClean="0"/>
              <a:t>B-OWS profile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7427912" cy="422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Data sharing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Alarm and event management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Scheduling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Trending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Device and network management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dirty="0" smtClean="0"/>
              <a:t>PICS document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Protocol </a:t>
            </a:r>
            <a:r>
              <a:rPr lang="fr-FR" dirty="0" err="1" smtClean="0"/>
              <a:t>Implementation</a:t>
            </a:r>
            <a:r>
              <a:rPr lang="fr-FR" dirty="0" smtClean="0"/>
              <a:t> </a:t>
            </a:r>
            <a:r>
              <a:rPr lang="fr-FR" dirty="0" err="1" smtClean="0"/>
              <a:t>Conformance</a:t>
            </a:r>
            <a:r>
              <a:rPr lang="fr-FR" dirty="0" smtClean="0"/>
              <a:t> </a:t>
            </a:r>
            <a:r>
              <a:rPr lang="fr-FR" dirty="0" err="1" smtClean="0"/>
              <a:t>Statement</a:t>
            </a:r>
            <a:r>
              <a:rPr lang="fr-FR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Created by the manufacturer for a device, </a:t>
            </a:r>
          </a:p>
          <a:p>
            <a:endParaRPr lang="en-US" dirty="0" smtClean="0"/>
          </a:p>
          <a:p>
            <a:r>
              <a:rPr lang="en-US" dirty="0" smtClean="0"/>
              <a:t>Identifying the particular options specified by BACnet that are implemented in the device.</a:t>
            </a:r>
          </a:p>
          <a:p>
            <a:endParaRPr lang="en-US" sz="1600" dirty="0" smtClean="0"/>
          </a:p>
          <a:p>
            <a:pPr algn="ctr">
              <a:buNone/>
            </a:pPr>
            <a:r>
              <a:rPr lang="fr-FR" dirty="0" smtClean="0">
                <a:hlinkClick r:id="rId2" action="ppaction://hlinkfile"/>
              </a:rPr>
              <a:t>PICS BACnet of PcVue v10.0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BDS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BDS configuration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259632" y="1285880"/>
            <a:ext cx="7560840" cy="514351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BacnetDataServer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NEWRON SYSTEM</a:t>
            </a:r>
          </a:p>
          <a:p>
            <a:r>
              <a:rPr lang="fr-FR" dirty="0" err="1" smtClean="0"/>
              <a:t>Additional</a:t>
            </a:r>
            <a:r>
              <a:rPr lang="fr-FR" dirty="0" smtClean="0"/>
              <a:t> software component </a:t>
            </a:r>
            <a:r>
              <a:rPr lang="fr-FR" dirty="0" err="1" smtClean="0"/>
              <a:t>installed</a:t>
            </a:r>
            <a:r>
              <a:rPr lang="fr-FR" dirty="0" smtClean="0"/>
              <a:t> by PcVue installation.</a:t>
            </a:r>
          </a:p>
          <a:p>
            <a:r>
              <a:rPr lang="fr-FR" dirty="0" err="1" smtClean="0"/>
              <a:t>Linked</a:t>
            </a:r>
            <a:r>
              <a:rPr lang="fr-FR" dirty="0" smtClean="0"/>
              <a:t> to a PcVue version.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 service.</a:t>
            </a:r>
          </a:p>
          <a:p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BacnetDataServer</a:t>
            </a:r>
            <a:r>
              <a:rPr lang="fr-FR" dirty="0" smtClean="0"/>
              <a:t> of NEWRON SYSTEM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760640" cy="40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55776" y="1700808"/>
            <a:ext cx="36004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BDS configuration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BdsAdmin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705" y="2374710"/>
            <a:ext cx="4369583" cy="29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15816" y="3933056"/>
            <a:ext cx="33843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915816" y="3068960"/>
            <a:ext cx="165618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BACnet,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BACnet for:</a:t>
            </a:r>
          </a:p>
          <a:p>
            <a:pPr>
              <a:buNone/>
            </a:pPr>
            <a:r>
              <a:rPr lang="fr-FR" i="1" dirty="0" smtClean="0"/>
              <a:t>		</a:t>
            </a:r>
            <a:r>
              <a:rPr lang="fr-FR" i="1" u="sng" dirty="0" smtClean="0"/>
              <a:t>B</a:t>
            </a:r>
            <a:r>
              <a:rPr lang="fr-FR" i="1" dirty="0" smtClean="0"/>
              <a:t>uilding</a:t>
            </a:r>
          </a:p>
          <a:p>
            <a:pPr>
              <a:buNone/>
            </a:pPr>
            <a:r>
              <a:rPr lang="fr-FR" i="1" dirty="0" smtClean="0"/>
              <a:t>		</a:t>
            </a:r>
            <a:r>
              <a:rPr lang="fr-FR" i="1" u="sng" dirty="0" smtClean="0"/>
              <a:t>A</a:t>
            </a:r>
            <a:r>
              <a:rPr lang="fr-FR" i="1" dirty="0" smtClean="0"/>
              <a:t>utomation and</a:t>
            </a:r>
          </a:p>
          <a:p>
            <a:pPr>
              <a:buNone/>
            </a:pPr>
            <a:r>
              <a:rPr lang="fr-FR" i="1" dirty="0" smtClean="0"/>
              <a:t>		</a:t>
            </a:r>
            <a:r>
              <a:rPr lang="fr-FR" i="1" u="sng" dirty="0" smtClean="0"/>
              <a:t>C</a:t>
            </a:r>
            <a:r>
              <a:rPr lang="fr-FR" i="1" dirty="0" smtClean="0"/>
              <a:t>ontrol </a:t>
            </a:r>
            <a:r>
              <a:rPr lang="fr-FR" i="1" u="sng" dirty="0" smtClean="0"/>
              <a:t>net</a:t>
            </a:r>
            <a:r>
              <a:rPr lang="fr-FR" i="1" dirty="0" smtClean="0"/>
              <a:t>work</a:t>
            </a:r>
          </a:p>
          <a:p>
            <a:pPr>
              <a:buNone/>
            </a:pPr>
            <a:endParaRPr lang="fr-FR" i="1" dirty="0" smtClean="0"/>
          </a:p>
          <a:p>
            <a:r>
              <a:rPr lang="en-US" dirty="0" smtClean="0"/>
              <a:t>BACnet® is a registered trademark of </a:t>
            </a:r>
            <a:r>
              <a:rPr lang="fr-FR" dirty="0" smtClean="0"/>
              <a:t>ASHRAE.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>
                <a:latin typeface="+mn-lt"/>
              </a:rPr>
              <a:t>BDS configuration </a:t>
            </a:r>
            <a:r>
              <a:rPr lang="fr-FR" sz="3600" dirty="0" err="1" smtClean="0">
                <a:latin typeface="+mn-lt"/>
              </a:rPr>
              <a:t>with</a:t>
            </a:r>
            <a:r>
              <a:rPr lang="fr-FR" sz="3600" dirty="0" smtClean="0">
                <a:latin typeface="+mn-lt"/>
              </a:rPr>
              <a:t> </a:t>
            </a:r>
            <a:r>
              <a:rPr lang="fr-FR" sz="3600" dirty="0" err="1" smtClean="0">
                <a:latin typeface="+mn-lt"/>
              </a:rPr>
              <a:t>BdsAdmin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42862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15816" y="2492896"/>
            <a:ext cx="388843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BDS configuration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BdsAdmin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Advanced settings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7910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PcVue configuration (online)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r>
              <a:rPr lang="fr-F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BACnet configuration in PcVue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Creating</a:t>
            </a:r>
            <a:r>
              <a:rPr lang="fr-FR" dirty="0" smtClean="0"/>
              <a:t> of BACnet Network</a:t>
            </a:r>
          </a:p>
          <a:p>
            <a:r>
              <a:rPr lang="fr-FR" dirty="0" smtClean="0"/>
              <a:t>BACnet scanner</a:t>
            </a:r>
          </a:p>
          <a:p>
            <a:r>
              <a:rPr lang="fr-FR" dirty="0" err="1" smtClean="0"/>
              <a:t>Creating</a:t>
            </a:r>
            <a:r>
              <a:rPr lang="fr-FR" dirty="0" smtClean="0"/>
              <a:t> of a </a:t>
            </a:r>
            <a:r>
              <a:rPr lang="fr-FR" dirty="0" err="1" smtClean="0"/>
              <a:t>classical</a:t>
            </a:r>
            <a:r>
              <a:rPr lang="fr-FR" dirty="0" smtClean="0"/>
              <a:t> BACnet </a:t>
            </a:r>
            <a:r>
              <a:rPr lang="fr-FR" dirty="0" err="1" smtClean="0"/>
              <a:t>Device</a:t>
            </a:r>
            <a:endParaRPr lang="fr-FR" dirty="0" smtClean="0"/>
          </a:p>
          <a:p>
            <a:r>
              <a:rPr lang="en-US" dirty="0" smtClean="0"/>
              <a:t>EDE files format and import</a:t>
            </a:r>
            <a:endParaRPr lang="fr-FR" dirty="0" smtClean="0"/>
          </a:p>
          <a:p>
            <a:r>
              <a:rPr lang="fr-FR" dirty="0" err="1" smtClean="0"/>
              <a:t>Creating</a:t>
            </a:r>
            <a:r>
              <a:rPr lang="fr-FR" dirty="0" smtClean="0"/>
              <a:t> of BACnet </a:t>
            </a:r>
            <a:r>
              <a:rPr lang="fr-FR" dirty="0" err="1" smtClean="0"/>
              <a:t>Device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an EDE file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fr-FR" dirty="0" smtClean="0"/>
          </a:p>
          <a:p>
            <a:endParaRPr lang="en-US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Creating</a:t>
            </a:r>
            <a:r>
              <a:rPr lang="fr-FR" dirty="0" smtClean="0"/>
              <a:t> of BACnet Network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340768"/>
            <a:ext cx="3848075" cy="445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BACnet scanner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err="1" smtClean="0"/>
              <a:t>Enable</a:t>
            </a:r>
            <a:r>
              <a:rPr lang="fr-FR" sz="2800" dirty="0" smtClean="0"/>
              <a:t> by </a:t>
            </a:r>
            <a:r>
              <a:rPr lang="fr-FR" sz="2800" dirty="0" err="1" smtClean="0"/>
              <a:t>creating</a:t>
            </a:r>
            <a:r>
              <a:rPr lang="fr-FR" sz="2800" dirty="0" smtClean="0"/>
              <a:t> the network (if the option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checked</a:t>
            </a:r>
            <a:r>
              <a:rPr lang="fr-FR" sz="2800" dirty="0" smtClean="0"/>
              <a:t>),</a:t>
            </a:r>
          </a:p>
          <a:p>
            <a:r>
              <a:rPr lang="fr-FR" sz="2800" dirty="0" err="1" smtClean="0"/>
              <a:t>Enable</a:t>
            </a:r>
            <a:r>
              <a:rPr lang="fr-FR" sz="2800" dirty="0" smtClean="0"/>
              <a:t> by </a:t>
            </a:r>
            <a:r>
              <a:rPr lang="fr-FR" sz="2800" dirty="0" err="1" smtClean="0"/>
              <a:t>clicking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button</a:t>
            </a:r>
            <a:r>
              <a:rPr lang="fr-FR" sz="2800" dirty="0" smtClean="0"/>
              <a:t> « </a:t>
            </a:r>
            <a:r>
              <a:rPr lang="fr-FR" sz="2800" dirty="0" err="1" smtClean="0"/>
              <a:t>refresh</a:t>
            </a:r>
            <a:r>
              <a:rPr lang="fr-FR" sz="2800" dirty="0" smtClean="0"/>
              <a:t> »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device</a:t>
            </a:r>
            <a:r>
              <a:rPr lang="fr-FR" sz="2800" dirty="0" smtClean="0"/>
              <a:t> HMI,</a:t>
            </a:r>
          </a:p>
          <a:p>
            <a:r>
              <a:rPr lang="fr-FR" sz="2800" dirty="0" err="1" smtClean="0"/>
              <a:t>Allows</a:t>
            </a:r>
            <a:r>
              <a:rPr lang="fr-FR" sz="2800" dirty="0" smtClean="0"/>
              <a:t> to display the </a:t>
            </a:r>
            <a:r>
              <a:rPr lang="fr-FR" sz="2800" dirty="0" err="1" smtClean="0"/>
              <a:t>containt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mapping</a:t>
            </a:r>
            <a:r>
              <a:rPr lang="fr-FR" sz="2800" dirty="0" smtClean="0"/>
              <a:t> box,</a:t>
            </a:r>
          </a:p>
          <a:p>
            <a:r>
              <a:rPr lang="fr-FR" sz="2800" dirty="0" err="1" smtClean="0"/>
              <a:t>Allows</a:t>
            </a:r>
            <a:r>
              <a:rPr lang="fr-FR" sz="2800" dirty="0" smtClean="0"/>
              <a:t> to </a:t>
            </a:r>
            <a:r>
              <a:rPr lang="fr-FR" sz="2800" dirty="0" err="1" smtClean="0"/>
              <a:t>complete</a:t>
            </a:r>
            <a:r>
              <a:rPr lang="fr-FR" sz="2800" dirty="0" smtClean="0"/>
              <a:t> the </a:t>
            </a:r>
            <a:r>
              <a:rPr lang="fr-FR" sz="2800" dirty="0" err="1" smtClean="0"/>
              <a:t>object</a:t>
            </a:r>
            <a:r>
              <a:rPr lang="fr-FR" sz="2800" dirty="0" smtClean="0"/>
              <a:t>, instance and </a:t>
            </a:r>
            <a:r>
              <a:rPr lang="fr-FR" sz="2800" dirty="0" err="1" smtClean="0"/>
              <a:t>property</a:t>
            </a:r>
            <a:r>
              <a:rPr lang="fr-FR" sz="2800" dirty="0" smtClean="0"/>
              <a:t> </a:t>
            </a:r>
            <a:r>
              <a:rPr lang="fr-FR" sz="2800" dirty="0" err="1" smtClean="0"/>
              <a:t>list-box</a:t>
            </a:r>
            <a:r>
              <a:rPr lang="fr-FR" sz="2800" dirty="0" smtClean="0"/>
              <a:t> to set the variable </a:t>
            </a:r>
            <a:r>
              <a:rPr lang="fr-FR" sz="2800" dirty="0" err="1" smtClean="0"/>
              <a:t>from</a:t>
            </a:r>
            <a:r>
              <a:rPr lang="fr-FR" sz="2800" dirty="0" smtClean="0"/>
              <a:t> the </a:t>
            </a:r>
            <a:r>
              <a:rPr lang="fr-FR" sz="2800" dirty="0" err="1" smtClean="0"/>
              <a:t>AIEplorer</a:t>
            </a:r>
            <a:r>
              <a:rPr lang="fr-FR" sz="2800" dirty="0" smtClean="0"/>
              <a:t>.</a:t>
            </a:r>
          </a:p>
          <a:p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Browsing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BdsScanner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 err="1" smtClean="0"/>
              <a:t>BdsScanner</a:t>
            </a:r>
            <a:r>
              <a:rPr lang="en-US" sz="2400" dirty="0" smtClean="0"/>
              <a:t> is a tool of NEWRON SYSTEM,</a:t>
            </a:r>
          </a:p>
          <a:p>
            <a:r>
              <a:rPr lang="en-US" sz="2400" dirty="0" smtClean="0"/>
              <a:t>Use several scan modes which not yet implemented in PcVue (</a:t>
            </a:r>
            <a:r>
              <a:rPr lang="en-US" sz="2400" dirty="0" err="1" smtClean="0"/>
              <a:t>NoObjectsScan</a:t>
            </a:r>
            <a:r>
              <a:rPr lang="en-US" sz="2400" dirty="0" smtClean="0"/>
              <a:t> mode, </a:t>
            </a:r>
            <a:r>
              <a:rPr lang="en-US" sz="2400" dirty="0" err="1" smtClean="0"/>
              <a:t>NoPropertiesScan</a:t>
            </a:r>
            <a:r>
              <a:rPr lang="en-US" sz="2400" dirty="0" smtClean="0"/>
              <a:t>, …),</a:t>
            </a:r>
          </a:p>
          <a:p>
            <a:r>
              <a:rPr lang="en-US" sz="2400" dirty="0" smtClean="0"/>
              <a:t>Allows to rescan a device only,</a:t>
            </a:r>
          </a:p>
          <a:p>
            <a:r>
              <a:rPr lang="en-US" sz="2400" dirty="0" smtClean="0"/>
              <a:t>Allows to save the browsing configuration to a </a:t>
            </a:r>
            <a:r>
              <a:rPr lang="en-US" sz="2400" dirty="0" err="1" smtClean="0"/>
              <a:t>bndf</a:t>
            </a:r>
            <a:r>
              <a:rPr lang="en-US" sz="2400" dirty="0" smtClean="0"/>
              <a:t> format,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bndf</a:t>
            </a:r>
            <a:r>
              <a:rPr lang="en-US" sz="2400" dirty="0" smtClean="0"/>
              <a:t> file can be used to the BACnet browsing in PcVue.</a:t>
            </a:r>
          </a:p>
          <a:p>
            <a:endParaRPr lang="en-US" dirty="0" smtClean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93096"/>
            <a:ext cx="5760720" cy="155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43808" y="4437112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Creating</a:t>
            </a:r>
            <a:r>
              <a:rPr lang="fr-FR" dirty="0" smtClean="0"/>
              <a:t> of BACnet </a:t>
            </a:r>
            <a:r>
              <a:rPr lang="fr-FR" dirty="0" err="1" smtClean="0"/>
              <a:t>Device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err="1" smtClean="0"/>
              <a:t>From</a:t>
            </a:r>
            <a:r>
              <a:rPr lang="fr-FR" sz="2800" dirty="0" smtClean="0"/>
              <a:t> the interface of </a:t>
            </a:r>
            <a:r>
              <a:rPr lang="fr-FR" sz="2800" dirty="0" err="1" smtClean="0"/>
              <a:t>devices</a:t>
            </a:r>
            <a:r>
              <a:rPr lang="fr-FR" sz="2800" dirty="0" smtClean="0"/>
              <a:t> </a:t>
            </a:r>
            <a:r>
              <a:rPr lang="fr-FR" sz="2800" dirty="0" err="1" smtClean="0"/>
              <a:t>detected</a:t>
            </a:r>
            <a:r>
              <a:rPr lang="fr-FR" sz="2800" dirty="0" smtClean="0"/>
              <a:t>,</a:t>
            </a:r>
          </a:p>
          <a:p>
            <a:r>
              <a:rPr lang="fr-FR" sz="2800" dirty="0" err="1" smtClean="0"/>
              <a:t>Manualy</a:t>
            </a:r>
            <a:r>
              <a:rPr lang="fr-FR" sz="2800" dirty="0" smtClean="0"/>
              <a:t> by setting the </a:t>
            </a:r>
            <a:r>
              <a:rPr lang="fr-FR" sz="2800" dirty="0" err="1" smtClean="0"/>
              <a:t>device</a:t>
            </a:r>
            <a:r>
              <a:rPr lang="fr-FR" sz="2800" dirty="0" smtClean="0"/>
              <a:t> id,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2918878" cy="355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475656" y="4221088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Mapping by object instance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700808"/>
            <a:ext cx="7427912" cy="4493617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A variable is mapped on an object instance</a:t>
            </a:r>
          </a:p>
          <a:p>
            <a:pPr>
              <a:buNone/>
            </a:pPr>
            <a:r>
              <a:rPr lang="en-US" sz="2400" dirty="0" smtClean="0"/>
              <a:t>The variable is updated with a set of properties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u="sng" dirty="0" smtClean="0"/>
              <a:t>Variable</a:t>
            </a:r>
            <a:r>
              <a:rPr lang="en-US" sz="2400" dirty="0" smtClean="0"/>
              <a:t> 		</a:t>
            </a:r>
            <a:r>
              <a:rPr lang="en-US" sz="2400" u="sng" dirty="0" err="1" smtClean="0"/>
              <a:t>BACnet</a:t>
            </a:r>
            <a:r>
              <a:rPr lang="en-US" sz="2400" u="sng" dirty="0" smtClean="0"/>
              <a:t> property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Value 		-&gt; 	present-value</a:t>
            </a:r>
          </a:p>
          <a:p>
            <a:pPr lvl="1"/>
            <a:r>
              <a:rPr lang="en-US" sz="2000" dirty="0" smtClean="0"/>
              <a:t>Timestamp	-&gt; 	change-of-state-time</a:t>
            </a:r>
          </a:p>
          <a:p>
            <a:pPr lvl="1"/>
            <a:r>
              <a:rPr lang="en-US" sz="2000" dirty="0" smtClean="0"/>
              <a:t>State 		-&gt; 	status-flags (Fault flag)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re 1"/>
          <p:cNvSpPr>
            <a:spLocks noGrp="1"/>
          </p:cNvSpPr>
          <p:nvPr>
            <p:ph type="title"/>
          </p:nvPr>
        </p:nvSpPr>
        <p:spPr>
          <a:xfrm>
            <a:off x="900113" y="339725"/>
            <a:ext cx="8243887" cy="92868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BACnet variable status with the status-flags property</a:t>
            </a: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854200" y="1709737"/>
          <a:ext cx="6390207" cy="4023525"/>
        </p:xfrm>
        <a:graphic>
          <a:graphicData uri="http://schemas.openxmlformats.org/drawingml/2006/table">
            <a:tbl>
              <a:tblPr/>
              <a:tblGrid>
                <a:gridCol w="1145521"/>
                <a:gridCol w="1055676"/>
                <a:gridCol w="1089367"/>
                <a:gridCol w="1123059"/>
                <a:gridCol w="1976584"/>
              </a:tblGrid>
              <a:tr h="2229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-flags  </a:t>
                      </a:r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property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Fault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 Alarm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Overridden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Out Of Service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PcVue result variable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OK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1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3405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BACnet,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BACnet </a:t>
            </a:r>
            <a:r>
              <a:rPr lang="fr-FR" sz="2800" dirty="0" err="1" smtClean="0"/>
              <a:t>is</a:t>
            </a:r>
            <a:r>
              <a:rPr lang="fr-FR" sz="2800" dirty="0" smtClean="0"/>
              <a:t> a communication </a:t>
            </a:r>
            <a:r>
              <a:rPr lang="fr-FR" sz="2800" dirty="0" err="1" smtClean="0"/>
              <a:t>protocol</a:t>
            </a:r>
            <a:r>
              <a:rPr lang="fr-FR" sz="2800" dirty="0" smtClean="0"/>
              <a:t> for building automation and control networks.</a:t>
            </a:r>
          </a:p>
          <a:p>
            <a:r>
              <a:rPr lang="fr-FR" sz="2800" dirty="0" smtClean="0"/>
              <a:t>BACnet </a:t>
            </a:r>
            <a:r>
              <a:rPr lang="fr-FR" sz="2800" dirty="0" err="1" smtClean="0"/>
              <a:t>defines</a:t>
            </a:r>
            <a:r>
              <a:rPr lang="fr-FR" sz="2800" dirty="0" smtClean="0"/>
              <a:t> the standard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 for building automation .</a:t>
            </a:r>
          </a:p>
          <a:p>
            <a:r>
              <a:rPr lang="fr-FR" sz="2800" dirty="0" smtClean="0"/>
              <a:t>BACnet </a:t>
            </a:r>
            <a:r>
              <a:rPr lang="fr-FR" sz="2800" dirty="0" err="1" smtClean="0"/>
              <a:t>defines</a:t>
            </a:r>
            <a:r>
              <a:rPr lang="fr-FR" sz="2800" dirty="0" smtClean="0"/>
              <a:t> the </a:t>
            </a:r>
            <a:r>
              <a:rPr lang="fr-FR" sz="2800" dirty="0" err="1" smtClean="0"/>
              <a:t>functions</a:t>
            </a:r>
            <a:r>
              <a:rPr lang="fr-FR" sz="2800" dirty="0" smtClean="0"/>
              <a:t> for the </a:t>
            </a:r>
            <a:r>
              <a:rPr lang="fr-FR" sz="2800" dirty="0" err="1" smtClean="0"/>
              <a:t>access</a:t>
            </a:r>
            <a:r>
              <a:rPr lang="fr-FR" sz="2800" dirty="0" smtClean="0"/>
              <a:t> to </a:t>
            </a:r>
            <a:r>
              <a:rPr lang="fr-FR" sz="2800" dirty="0" err="1" smtClean="0"/>
              <a:t>these</a:t>
            </a:r>
            <a:r>
              <a:rPr lang="fr-FR" sz="2800" dirty="0" smtClean="0"/>
              <a:t> </a:t>
            </a:r>
            <a:r>
              <a:rPr lang="fr-FR" sz="2800" dirty="0" err="1" smtClean="0"/>
              <a:t>objects</a:t>
            </a:r>
            <a:r>
              <a:rPr lang="fr-FR" sz="2800" dirty="0" smtClean="0"/>
              <a:t>.</a:t>
            </a:r>
          </a:p>
          <a:p>
            <a:r>
              <a:rPr lang="fr-FR" sz="2800" dirty="0" smtClean="0"/>
              <a:t>BACnet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by </a:t>
            </a:r>
            <a:r>
              <a:rPr lang="fr-FR" sz="2800" dirty="0" err="1" smtClean="0"/>
              <a:t>many</a:t>
            </a:r>
            <a:r>
              <a:rPr lang="fr-FR" sz="2800" dirty="0" smtClean="0"/>
              <a:t> standards and topologies networks (BACnet/IP).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sz="3200" dirty="0" smtClean="0"/>
              <a:t>Properties used for the mapping </a:t>
            </a:r>
            <a:br>
              <a:rPr lang="en-US" sz="3200" dirty="0" smtClean="0"/>
            </a:br>
            <a:r>
              <a:rPr lang="en-US" sz="3200" dirty="0" smtClean="0"/>
              <a:t>of BACnet instance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547664" y="1844824"/>
          <a:ext cx="6792416" cy="3541705"/>
        </p:xfrm>
        <a:graphic>
          <a:graphicData uri="http://schemas.openxmlformats.org/drawingml/2006/table">
            <a:tbl>
              <a:tblPr/>
              <a:tblGrid>
                <a:gridCol w="1809784"/>
                <a:gridCol w="1660877"/>
                <a:gridCol w="1683786"/>
                <a:gridCol w="1637969"/>
              </a:tblGrid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BACnet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object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property 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Timestamp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property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(*)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Quality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property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analog_input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analog_output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analog_value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binary_input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Change_Of_State_Time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binary_output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Change_Of_State_Time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binary_value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Change_Of_State_Time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multi_state_input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multi_state_output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multi_state_value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accumulator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life_safety_point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life_safety_zone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loop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206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pulse_converter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schedule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Present_Value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Undefined</a:t>
                      </a: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Status_Flags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710" marR="7710" marT="771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691680" y="594928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 </a:t>
            </a:r>
            <a:r>
              <a:rPr lang="en-US" sz="1400" dirty="0" smtClean="0"/>
              <a:t>If the “Use time provided by the device” option is checked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Mapping</a:t>
            </a:r>
            <a:r>
              <a:rPr lang="fr-FR" dirty="0" smtClean="0"/>
              <a:t> of BACnet </a:t>
            </a:r>
            <a:r>
              <a:rPr lang="fr-FR" dirty="0" err="1" smtClean="0"/>
              <a:t>property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 smtClean="0"/>
              <a:t>For </a:t>
            </a:r>
            <a:r>
              <a:rPr lang="fr-FR" sz="2400" dirty="0" err="1" smtClean="0"/>
              <a:t>each</a:t>
            </a:r>
            <a:r>
              <a:rPr lang="fr-FR" sz="2400" dirty="0" smtClean="0"/>
              <a:t> instance of a BACnet </a:t>
            </a:r>
            <a:r>
              <a:rPr lang="fr-FR" sz="2400" dirty="0" err="1" smtClean="0"/>
              <a:t>object</a:t>
            </a:r>
            <a:r>
              <a:rPr lang="fr-FR" sz="2400" dirty="0" smtClean="0"/>
              <a:t>,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possible to </a:t>
            </a:r>
            <a:r>
              <a:rPr lang="fr-FR" sz="2400" dirty="0" err="1" smtClean="0"/>
              <a:t>create</a:t>
            </a:r>
            <a:r>
              <a:rPr lang="fr-FR" sz="2400" dirty="0" smtClean="0"/>
              <a:t> a variable </a:t>
            </a:r>
            <a:r>
              <a:rPr lang="fr-FR" sz="2400" dirty="0" err="1" smtClean="0"/>
              <a:t>from</a:t>
            </a:r>
            <a:r>
              <a:rPr lang="fr-FR" sz="2400" dirty="0" smtClean="0"/>
              <a:t> a single </a:t>
            </a:r>
            <a:r>
              <a:rPr lang="fr-FR" sz="2400" dirty="0" err="1" smtClean="0"/>
              <a:t>property</a:t>
            </a:r>
            <a:r>
              <a:rPr lang="fr-FR" sz="2400" dirty="0" smtClean="0"/>
              <a:t>. </a:t>
            </a:r>
          </a:p>
          <a:p>
            <a:r>
              <a:rPr lang="fr-FR" sz="2400" dirty="0" err="1" smtClean="0"/>
              <a:t>Creating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mapping</a:t>
            </a:r>
            <a:r>
              <a:rPr lang="fr-FR" sz="2400" dirty="0" smtClean="0"/>
              <a:t> box.</a:t>
            </a:r>
          </a:p>
          <a:p>
            <a:r>
              <a:rPr lang="fr-FR" sz="2400" dirty="0" err="1" smtClean="0"/>
              <a:t>Creating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</a:t>
            </a:r>
            <a:r>
              <a:rPr lang="fr-FR" sz="2400" dirty="0" err="1" smtClean="0"/>
              <a:t>AIExplorer</a:t>
            </a:r>
            <a:r>
              <a:rPr lang="fr-FR" sz="2400" dirty="0" smtClean="0"/>
              <a:t> configuration box. 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068960"/>
            <a:ext cx="3156932" cy="31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Monitoring type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3 types of monitoring :</a:t>
            </a:r>
          </a:p>
          <a:p>
            <a:pPr>
              <a:buNone/>
            </a:pPr>
            <a:endParaRPr lang="fr-FR" dirty="0" smtClean="0"/>
          </a:p>
          <a:p>
            <a:pPr lvl="0">
              <a:buFontTx/>
              <a:buChar char="-"/>
            </a:pPr>
            <a:r>
              <a:rPr lang="en-US" sz="2400" b="1" dirty="0" smtClean="0"/>
              <a:t>Polling :</a:t>
            </a:r>
            <a:r>
              <a:rPr lang="en-US" sz="2400" dirty="0" smtClean="0"/>
              <a:t>	 The client reads the value of the property at the polling frequency set,</a:t>
            </a:r>
          </a:p>
          <a:p>
            <a:pPr lvl="0"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b="1" dirty="0" err="1" smtClean="0"/>
              <a:t>Cov</a:t>
            </a:r>
            <a:r>
              <a:rPr lang="en-US" sz="2400" b="1" dirty="0" smtClean="0"/>
              <a:t> :</a:t>
            </a:r>
            <a:r>
              <a:rPr lang="en-US" sz="2400" dirty="0" smtClean="0"/>
              <a:t>	 The client receives a notification from the server when the value has changed and sends an acknowledge,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 lvl="0">
              <a:buFontTx/>
              <a:buChar char="-"/>
            </a:pPr>
            <a:r>
              <a:rPr lang="en-US" sz="2400" b="1" dirty="0" err="1" smtClean="0"/>
              <a:t>UnCov</a:t>
            </a:r>
            <a:r>
              <a:rPr lang="en-US" sz="2400" b="1" dirty="0" smtClean="0"/>
              <a:t> :</a:t>
            </a:r>
            <a:r>
              <a:rPr lang="en-US" sz="2400" dirty="0" smtClean="0"/>
              <a:t>	 The client receives a notification from the server when the value has changed, and but without acknowledge.</a:t>
            </a:r>
            <a:endParaRPr lang="fr-FR" sz="2400" dirty="0" smtClean="0"/>
          </a:p>
          <a:p>
            <a:pPr>
              <a:buFontTx/>
              <a:buChar char="-"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Command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Writing</a:t>
            </a:r>
            <a:r>
              <a:rPr lang="fr-FR" dirty="0" smtClean="0"/>
              <a:t> a BACnet item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are </a:t>
            </a:r>
            <a:r>
              <a:rPr lang="fr-FR" sz="2400" dirty="0" err="1" smtClean="0"/>
              <a:t>writable</a:t>
            </a:r>
            <a:r>
              <a:rPr lang="fr-FR" sz="2400" dirty="0" smtClean="0"/>
              <a:t> and </a:t>
            </a:r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 are </a:t>
            </a:r>
            <a:r>
              <a:rPr lang="fr-FR" sz="2400" dirty="0" err="1" smtClean="0"/>
              <a:t>read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. </a:t>
            </a:r>
          </a:p>
          <a:p>
            <a:r>
              <a:rPr lang="en-GB" sz="2400" dirty="0" smtClean="0"/>
              <a:t>For some objects, the property </a:t>
            </a:r>
            <a:r>
              <a:rPr lang="en-GB" sz="2400" i="1" dirty="0" smtClean="0"/>
              <a:t>present-value</a:t>
            </a:r>
            <a:r>
              <a:rPr lang="en-GB" sz="2400" dirty="0" smtClean="0"/>
              <a:t> can be writable with a </a:t>
            </a:r>
            <a:r>
              <a:rPr lang="en-US" sz="2400" dirty="0" smtClean="0"/>
              <a:t>prioritization scheme. </a:t>
            </a:r>
          </a:p>
          <a:p>
            <a:pPr>
              <a:buNone/>
            </a:pPr>
            <a:r>
              <a:rPr lang="en-US" sz="2400" dirty="0" smtClean="0"/>
              <a:t>	In this case, 2</a:t>
            </a:r>
            <a:r>
              <a:rPr lang="en-GB" sz="2400" dirty="0" smtClean="0"/>
              <a:t> others properties are linked:</a:t>
            </a:r>
          </a:p>
          <a:p>
            <a:pPr lvl="1">
              <a:buFontTx/>
              <a:buChar char="-"/>
            </a:pPr>
            <a:r>
              <a:rPr lang="en-GB" sz="2000" i="1" dirty="0" smtClean="0"/>
              <a:t>priority-array</a:t>
            </a:r>
            <a:r>
              <a:rPr lang="en-GB" sz="2000" dirty="0" smtClean="0"/>
              <a:t>: allows to define the 16 levels for </a:t>
            </a:r>
            <a:r>
              <a:rPr lang="en-GB" sz="2000" dirty="0" err="1" smtClean="0"/>
              <a:t>priorization</a:t>
            </a:r>
            <a:r>
              <a:rPr lang="en-GB" sz="2000" dirty="0" smtClean="0"/>
              <a:t> (1=highest, 16= lowest),</a:t>
            </a:r>
          </a:p>
          <a:p>
            <a:pPr lvl="1">
              <a:buFontTx/>
              <a:buChar char="-"/>
            </a:pPr>
            <a:r>
              <a:rPr lang="en-GB" sz="2000" i="1" dirty="0" smtClean="0"/>
              <a:t>Relinquish-default</a:t>
            </a:r>
            <a:r>
              <a:rPr lang="en-GB" sz="2000" dirty="0" smtClean="0"/>
              <a:t>: its value is the default value of the property</a:t>
            </a:r>
            <a:r>
              <a:rPr lang="en-GB" sz="2000" i="1" dirty="0" smtClean="0"/>
              <a:t> present-value </a:t>
            </a:r>
            <a:r>
              <a:rPr lang="en-GB" sz="2000" dirty="0" smtClean="0"/>
              <a:t>when the </a:t>
            </a:r>
            <a:r>
              <a:rPr lang="en-GB" sz="2000" i="1" dirty="0" smtClean="0"/>
              <a:t>priority-array</a:t>
            </a:r>
            <a:r>
              <a:rPr lang="en-GB" sz="2000" dirty="0" smtClean="0"/>
              <a:t> is empty. </a:t>
            </a:r>
          </a:p>
          <a:p>
            <a:endParaRPr lang="en-GB" sz="2400" dirty="0" smtClean="0"/>
          </a:p>
          <a:p>
            <a:pPr lvl="1"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Priority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57912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PcVue configuration (offline)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What is the EDE format?</a:t>
            </a:r>
          </a:p>
        </p:txBody>
      </p:sp>
      <p:sp>
        <p:nvSpPr>
          <p:cNvPr id="36866" name="Rectangle 5"/>
          <p:cNvSpPr>
            <a:spLocks noGrp="1"/>
          </p:cNvSpPr>
          <p:nvPr>
            <p:ph type="body" idx="4294967295"/>
          </p:nvPr>
        </p:nvSpPr>
        <p:spPr>
          <a:xfrm>
            <a:off x="1285875" y="1772816"/>
            <a:ext cx="7354888" cy="4370809"/>
          </a:xfrm>
        </p:spPr>
        <p:txBody>
          <a:bodyPr/>
          <a:lstStyle/>
          <a:p>
            <a:r>
              <a:rPr lang="en-US" dirty="0" smtClean="0"/>
              <a:t>CSV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A header of file</a:t>
            </a:r>
          </a:p>
          <a:p>
            <a:r>
              <a:rPr lang="en-US" dirty="0" smtClean="0"/>
              <a:t>A line of fields (mandatory or optional)</a:t>
            </a:r>
          </a:p>
          <a:p>
            <a:r>
              <a:rPr lang="en-US" dirty="0" smtClean="0"/>
              <a:t>A line with the header of columns</a:t>
            </a:r>
          </a:p>
          <a:p>
            <a:r>
              <a:rPr lang="en-US" dirty="0" smtClean="0"/>
              <a:t>Data point columns</a:t>
            </a:r>
          </a:p>
          <a:p>
            <a:pPr lvl="1"/>
            <a:r>
              <a:rPr lang="en-US" sz="2400" dirty="0" smtClean="0"/>
              <a:t>Mandatory</a:t>
            </a:r>
          </a:p>
          <a:p>
            <a:pPr lvl="1"/>
            <a:r>
              <a:rPr lang="en-US" sz="2400" dirty="0" smtClean="0"/>
              <a:t>Optional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EDE file header</a:t>
            </a:r>
          </a:p>
        </p:txBody>
      </p:sp>
      <p:sp>
        <p:nvSpPr>
          <p:cNvPr id="38914" name="Rectangle 5"/>
          <p:cNvSpPr>
            <a:spLocks noGrp="1"/>
          </p:cNvSpPr>
          <p:nvPr>
            <p:ph type="body" idx="4294967295"/>
          </p:nvPr>
        </p:nvSpPr>
        <p:spPr>
          <a:xfrm>
            <a:off x="1285875" y="1428750"/>
            <a:ext cx="7354888" cy="4714875"/>
          </a:xfrm>
        </p:spPr>
        <p:txBody>
          <a:bodyPr/>
          <a:lstStyle/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</a:p>
        </p:txBody>
      </p:sp>
      <p:sp>
        <p:nvSpPr>
          <p:cNvPr id="38915" name="Rectangle 5"/>
          <p:cNvSpPr>
            <a:spLocks noGrp="1"/>
          </p:cNvSpPr>
          <p:nvPr>
            <p:ph type="body" idx="4294967295"/>
          </p:nvPr>
        </p:nvSpPr>
        <p:spPr>
          <a:xfrm>
            <a:off x="1438275" y="1581150"/>
            <a:ext cx="7354888" cy="4714875"/>
          </a:xfrm>
        </p:spPr>
        <p:txBody>
          <a:bodyPr/>
          <a:lstStyle/>
          <a:p>
            <a:r>
              <a:rPr lang="en-US" dirty="0" smtClean="0"/>
              <a:t>Project Name</a:t>
            </a:r>
          </a:p>
          <a:p>
            <a:r>
              <a:rPr lang="en-US" dirty="0" smtClean="0"/>
              <a:t>Version Of Reference File</a:t>
            </a:r>
          </a:p>
          <a:p>
            <a:r>
              <a:rPr lang="en-US" dirty="0" smtClean="0"/>
              <a:t>Time Stamp Of Last Change</a:t>
            </a:r>
          </a:p>
          <a:p>
            <a:r>
              <a:rPr lang="en-US" dirty="0" smtClean="0"/>
              <a:t>Author Of Last Change</a:t>
            </a:r>
          </a:p>
          <a:p>
            <a:r>
              <a:rPr lang="en-US" dirty="0" smtClean="0"/>
              <a:t>Version Of Layout</a:t>
            </a:r>
          </a:p>
          <a:p>
            <a:r>
              <a:rPr lang="en-US" dirty="0" smtClean="0"/>
              <a:t>Limited Resources </a:t>
            </a:r>
            <a:r>
              <a:rPr lang="en-US" sz="2000" dirty="0" smtClean="0"/>
              <a:t>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BACnet,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BACnet </a:t>
            </a:r>
            <a:r>
              <a:rPr lang="fr-FR" dirty="0" err="1" smtClean="0"/>
              <a:t>is</a:t>
            </a:r>
            <a:r>
              <a:rPr lang="fr-FR" dirty="0" smtClean="0"/>
              <a:t> not a </a:t>
            </a:r>
            <a:r>
              <a:rPr lang="fr-FR" dirty="0" err="1" smtClean="0"/>
              <a:t>proprietary</a:t>
            </a:r>
            <a:r>
              <a:rPr lang="fr-FR" dirty="0" smtClean="0"/>
              <a:t> </a:t>
            </a:r>
            <a:r>
              <a:rPr lang="fr-FR" dirty="0" err="1" smtClean="0"/>
              <a:t>protocol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r>
              <a:rPr lang="fr-FR" dirty="0" smtClean="0"/>
              <a:t>BACnet </a:t>
            </a:r>
            <a:r>
              <a:rPr lang="fr-FR" dirty="0" err="1" smtClean="0"/>
              <a:t>is</a:t>
            </a:r>
            <a:r>
              <a:rPr lang="fr-FR" dirty="0" smtClean="0"/>
              <a:t> accessible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special</a:t>
            </a:r>
            <a:r>
              <a:rPr lang="fr-FR" dirty="0" smtClean="0"/>
              <a:t> </a:t>
            </a:r>
            <a:r>
              <a:rPr lang="fr-FR" dirty="0" err="1" smtClean="0"/>
              <a:t>license</a:t>
            </a:r>
            <a:r>
              <a:rPr lang="fr-FR" dirty="0" smtClean="0"/>
              <a:t> and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implemented</a:t>
            </a:r>
            <a:r>
              <a:rPr lang="fr-FR" dirty="0" smtClean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</a:t>
            </a:r>
            <a:r>
              <a:rPr lang="fr-FR" dirty="0" err="1" smtClean="0"/>
              <a:t>duty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06" y="548680"/>
            <a:ext cx="8072494" cy="524006"/>
          </a:xfrm>
        </p:spPr>
        <p:txBody>
          <a:bodyPr>
            <a:normAutofit fontScale="90000"/>
          </a:bodyPr>
          <a:lstStyle/>
          <a:p>
            <a:r>
              <a:rPr lang="fr-FR" sz="4400" dirty="0" err="1" smtClean="0"/>
              <a:t>Mandatory</a:t>
            </a:r>
            <a:r>
              <a:rPr lang="fr-FR" sz="4400" dirty="0" smtClean="0"/>
              <a:t> </a:t>
            </a:r>
            <a:r>
              <a:rPr lang="en-US" sz="4400" dirty="0" smtClean="0"/>
              <a:t>data point columns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71563" y="1484784"/>
            <a:ext cx="8072437" cy="4944612"/>
          </a:xfrm>
        </p:spPr>
        <p:txBody>
          <a:bodyPr/>
          <a:lstStyle/>
          <a:p>
            <a:r>
              <a:rPr lang="fr-FR" sz="2400" dirty="0" err="1" smtClean="0"/>
              <a:t>keyname</a:t>
            </a:r>
            <a:r>
              <a:rPr lang="fr-FR" sz="2400" dirty="0" smtClean="0"/>
              <a:t> : unique </a:t>
            </a:r>
            <a:r>
              <a:rPr lang="fr-FR" sz="2400" dirty="0" err="1" smtClean="0"/>
              <a:t>name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device</a:t>
            </a:r>
            <a:r>
              <a:rPr lang="fr-FR" sz="2400" dirty="0" smtClean="0"/>
              <a:t>-</a:t>
            </a:r>
            <a:r>
              <a:rPr lang="fr-FR" sz="2400" dirty="0" err="1" smtClean="0"/>
              <a:t>object</a:t>
            </a:r>
            <a:r>
              <a:rPr lang="fr-FR" sz="2400" dirty="0" smtClean="0"/>
              <a:t>-instance: BACnet </a:t>
            </a:r>
            <a:r>
              <a:rPr lang="fr-FR" sz="2400" dirty="0" err="1" smtClean="0"/>
              <a:t>device</a:t>
            </a:r>
            <a:r>
              <a:rPr lang="fr-FR" sz="2400" dirty="0" smtClean="0"/>
              <a:t> </a:t>
            </a:r>
            <a:r>
              <a:rPr lang="fr-FR" sz="2400" dirty="0" err="1" smtClean="0"/>
              <a:t>address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object</a:t>
            </a:r>
            <a:r>
              <a:rPr lang="fr-FR" sz="2400" dirty="0" smtClean="0"/>
              <a:t>-</a:t>
            </a:r>
            <a:r>
              <a:rPr lang="fr-FR" sz="2400" dirty="0" err="1" smtClean="0"/>
              <a:t>name</a:t>
            </a:r>
            <a:r>
              <a:rPr lang="fr-FR" sz="2400" dirty="0" smtClean="0"/>
              <a:t>: value of </a:t>
            </a:r>
            <a:r>
              <a:rPr lang="fr-FR" sz="2400" dirty="0" err="1" smtClean="0"/>
              <a:t>object</a:t>
            </a:r>
            <a:r>
              <a:rPr lang="fr-FR" sz="2400" dirty="0" smtClean="0"/>
              <a:t>-</a:t>
            </a:r>
            <a:r>
              <a:rPr lang="fr-FR" sz="2400" dirty="0" err="1" smtClean="0"/>
              <a:t>name</a:t>
            </a:r>
            <a:r>
              <a:rPr lang="fr-FR" sz="2400" dirty="0" smtClean="0"/>
              <a:t> </a:t>
            </a:r>
            <a:r>
              <a:rPr lang="fr-FR" sz="2400" dirty="0" err="1" smtClean="0"/>
              <a:t>property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err="1" smtClean="0"/>
              <a:t>object</a:t>
            </a:r>
            <a:r>
              <a:rPr lang="fr-FR" sz="2400" dirty="0" smtClean="0"/>
              <a:t>-type: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of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type </a:t>
            </a:r>
            <a:r>
              <a:rPr lang="fr-FR" sz="2400" dirty="0" err="1" smtClean="0"/>
              <a:t>defined</a:t>
            </a:r>
            <a:r>
              <a:rPr lang="fr-FR" sz="2400" dirty="0" smtClean="0"/>
              <a:t> in BACnet standard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object</a:t>
            </a:r>
            <a:r>
              <a:rPr lang="fr-FR" sz="2400" dirty="0" smtClean="0"/>
              <a:t>-instance: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of </a:t>
            </a:r>
            <a:r>
              <a:rPr lang="fr-FR" sz="2400" dirty="0" err="1" smtClean="0"/>
              <a:t>object</a:t>
            </a:r>
            <a:r>
              <a:rPr lang="fr-FR" sz="2400" dirty="0" smtClean="0"/>
              <a:t> instance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333375"/>
            <a:ext cx="8229600" cy="1098550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>
                <a:latin typeface="Calibri" pitchFamily="34" charset="0"/>
              </a:rPr>
              <a:t>EDE files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7427912" cy="4349750"/>
          </a:xfrm>
        </p:spPr>
        <p:txBody>
          <a:bodyPr/>
          <a:lstStyle/>
          <a:p>
            <a:r>
              <a:rPr lang="en-US" sz="2400" dirty="0" smtClean="0"/>
              <a:t>Allows to configure in off-line</a:t>
            </a:r>
          </a:p>
          <a:p>
            <a:endParaRPr lang="en-US" sz="2400" dirty="0" smtClean="0"/>
          </a:p>
          <a:p>
            <a:r>
              <a:rPr lang="en-US" sz="2400" dirty="0" smtClean="0"/>
              <a:t>Contains the description of one or more devices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To map an instance of BACnet object (present-value, status-flags, change-of-state-time)</a:t>
            </a:r>
          </a:p>
          <a:p>
            <a:endParaRPr lang="en-US" sz="2400" dirty="0" smtClean="0"/>
          </a:p>
          <a:p>
            <a:r>
              <a:rPr lang="en-US" sz="2400" dirty="0" smtClean="0"/>
              <a:t>It’s the </a:t>
            </a:r>
            <a:r>
              <a:rPr lang="en-US" sz="2400" dirty="0" err="1" smtClean="0"/>
              <a:t>keyname</a:t>
            </a:r>
            <a:r>
              <a:rPr lang="en-US" sz="2400" dirty="0" smtClean="0"/>
              <a:t> which is associated at the variable. </a:t>
            </a:r>
          </a:p>
          <a:p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solidFill>
                  <a:srgbClr val="11D7FF"/>
                </a:solidFill>
                <a:hlinkClick r:id="rId3" action="ppaction://hlinkfile"/>
              </a:rPr>
              <a:t>Example</a:t>
            </a:r>
            <a:endParaRPr lang="en-US" sz="2400" dirty="0" smtClean="0">
              <a:solidFill>
                <a:srgbClr val="11D7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US" sz="3600" dirty="0" smtClean="0">
                <a:latin typeface="Calibri" pitchFamily="34" charset="0"/>
              </a:rPr>
              <a:t>EDE file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 smtClean="0"/>
              <a:t>It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necessary</a:t>
            </a:r>
            <a:r>
              <a:rPr lang="fr-FR" sz="2400" dirty="0" smtClean="0"/>
              <a:t> to </a:t>
            </a:r>
            <a:r>
              <a:rPr lang="fr-FR" sz="2400" dirty="0" err="1" smtClean="0"/>
              <a:t>reference</a:t>
            </a:r>
            <a:r>
              <a:rPr lang="fr-FR" sz="2400" dirty="0" smtClean="0"/>
              <a:t> the EDE file </a:t>
            </a:r>
            <a:r>
              <a:rPr lang="fr-FR" sz="2400" dirty="0" err="1" smtClean="0"/>
              <a:t>from</a:t>
            </a:r>
            <a:r>
              <a:rPr lang="fr-FR" sz="2400" dirty="0" smtClean="0"/>
              <a:t> the network </a:t>
            </a:r>
            <a:r>
              <a:rPr lang="fr-FR" sz="2400" dirty="0" err="1" smtClean="0"/>
              <a:t>properties</a:t>
            </a:r>
            <a:r>
              <a:rPr lang="fr-FR" sz="2400" dirty="0" smtClean="0"/>
              <a:t>. </a:t>
            </a:r>
          </a:p>
          <a:p>
            <a:endParaRPr lang="fr-FR" dirty="0"/>
          </a:p>
        </p:txBody>
      </p:sp>
      <p:pic>
        <p:nvPicPr>
          <p:cNvPr id="4" name="Image 3" descr="Add EDE files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821430" cy="328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of BACnet Device from an EDE file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400" dirty="0" smtClean="0"/>
              <a:t>All </a:t>
            </a:r>
            <a:r>
              <a:rPr lang="fr-FR" sz="2400" dirty="0" err="1" smtClean="0"/>
              <a:t>devices</a:t>
            </a:r>
            <a:r>
              <a:rPr lang="fr-FR" sz="2400" dirty="0" smtClean="0"/>
              <a:t> </a:t>
            </a:r>
            <a:r>
              <a:rPr lang="fr-FR" sz="2400" dirty="0" err="1" smtClean="0"/>
              <a:t>defined</a:t>
            </a:r>
            <a:r>
              <a:rPr lang="fr-FR" sz="2400" dirty="0" smtClean="0"/>
              <a:t> in the EDE-files </a:t>
            </a:r>
            <a:r>
              <a:rPr lang="fr-FR" sz="2400" dirty="0" err="1" smtClean="0"/>
              <a:t>imported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displayed</a:t>
            </a:r>
            <a:r>
              <a:rPr lang="fr-FR" sz="2400" dirty="0" smtClean="0"/>
              <a:t> in the HMI.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36912"/>
            <a:ext cx="6144540" cy="312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Mapping</a:t>
            </a:r>
            <a:r>
              <a:rPr lang="fr-FR" dirty="0" smtClean="0"/>
              <a:t> EDE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err="1" smtClean="0"/>
              <a:t>Mapping</a:t>
            </a:r>
            <a:r>
              <a:rPr lang="fr-FR" dirty="0" smtClean="0"/>
              <a:t> by </a:t>
            </a:r>
            <a:r>
              <a:rPr lang="fr-FR" dirty="0" err="1" smtClean="0"/>
              <a:t>object</a:t>
            </a:r>
            <a:r>
              <a:rPr lang="fr-FR" dirty="0" smtClean="0"/>
              <a:t> instance </a:t>
            </a:r>
            <a:r>
              <a:rPr lang="fr-FR" dirty="0" err="1" smtClean="0"/>
              <a:t>only</a:t>
            </a:r>
            <a:r>
              <a:rPr lang="fr-FR" dirty="0" smtClean="0"/>
              <a:t>,</a:t>
            </a:r>
          </a:p>
          <a:p>
            <a:endParaRPr lang="fr-FR" dirty="0" smtClean="0"/>
          </a:p>
          <a:p>
            <a:r>
              <a:rPr lang="fr-FR" dirty="0" smtClean="0"/>
              <a:t>Object type and instance </a:t>
            </a:r>
            <a:r>
              <a:rPr lang="fr-FR" dirty="0" err="1" smtClean="0"/>
              <a:t>number</a:t>
            </a:r>
            <a:r>
              <a:rPr lang="fr-FR" dirty="0" smtClean="0"/>
              <a:t>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updated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EDE-file. </a:t>
            </a:r>
            <a:endParaRPr lang="fr-F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Mapping</a:t>
            </a:r>
            <a:r>
              <a:rPr lang="fr-FR" dirty="0" smtClean="0"/>
              <a:t> EDE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4" name="Picture 2" descr="Mapping ED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7733976" cy="36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333375"/>
            <a:ext cx="8229600" cy="863377"/>
          </a:xfrm>
        </p:spPr>
        <p:txBody>
          <a:bodyPr/>
          <a:lstStyle/>
          <a:p>
            <a:r>
              <a:rPr lang="fr-FR" dirty="0" smtClean="0"/>
              <a:t>Smart mapper EDE</a:t>
            </a:r>
            <a:endParaRPr lang="en-US" dirty="0" smtClean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691680" y="2132856"/>
          <a:ext cx="6864424" cy="3717435"/>
        </p:xfrm>
        <a:graphic>
          <a:graphicData uri="http://schemas.openxmlformats.org/drawingml/2006/table">
            <a:tbl>
              <a:tblPr/>
              <a:tblGrid>
                <a:gridCol w="1957632"/>
                <a:gridCol w="4906792"/>
              </a:tblGrid>
              <a:tr h="30886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EDE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field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2" marR="7532" marT="75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property</a:t>
                      </a:r>
                      <a:r>
                        <a:rPr lang="fr-FR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variable in </a:t>
                      </a:r>
                      <a:r>
                        <a:rPr lang="fr-FR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pcvue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2" marR="7532" marT="75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present-value-default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min-present-value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MinimumValue, DeviceMinimumValue, ControlMinimumValue,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max-present-value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MaximumValue, DeviceMaximumValue, ControlMaximumValue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settable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command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supports COV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monitoring </a:t>
                      </a:r>
                      <a:r>
                        <a:rPr lang="fr-FR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 (*)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hi-limit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low-limit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state text reference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Reference at another file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088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unit-code</a:t>
                      </a: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Reference at another file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89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vendor</a:t>
                      </a:r>
                      <a:r>
                        <a:rPr lang="fr-FR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-</a:t>
                      </a:r>
                      <a:r>
                        <a:rPr lang="fr-FR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specific</a:t>
                      </a:r>
                      <a:r>
                        <a:rPr lang="fr-FR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-</a:t>
                      </a:r>
                      <a:r>
                        <a:rPr lang="fr-FR" sz="1300" b="0" i="0" u="none" strike="noStrike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address</a:t>
                      </a:r>
                      <a:endParaRPr lang="fr-FR" sz="13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7532" marR="7532" marT="75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532" marR="7532" marT="75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91680" y="5949280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* </a:t>
            </a:r>
            <a:r>
              <a:rPr lang="en-US" sz="1400" dirty="0" smtClean="0"/>
              <a:t>If the choice is confirmed once by the custom box</a:t>
            </a:r>
            <a:endParaRPr lang="fr-FR" sz="1400" dirty="0"/>
          </a:p>
        </p:txBody>
      </p:sp>
      <p:sp>
        <p:nvSpPr>
          <p:cNvPr id="5" name="Rectangle 4"/>
          <p:cNvSpPr/>
          <p:nvPr/>
        </p:nvSpPr>
        <p:spPr>
          <a:xfrm>
            <a:off x="1259632" y="134076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Supervisior’s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r>
              <a:rPr lang="fr-FR" dirty="0" smtClean="0"/>
              <a:t> variable </a:t>
            </a:r>
            <a:r>
              <a:rPr lang="fr-FR" dirty="0" err="1" smtClean="0"/>
              <a:t>pre</a:t>
            </a:r>
            <a:r>
              <a:rPr lang="fr-FR" dirty="0" smtClean="0"/>
              <a:t>-</a:t>
            </a:r>
            <a:r>
              <a:rPr lang="fr-FR" dirty="0" err="1" smtClean="0"/>
              <a:t>filled</a:t>
            </a:r>
            <a:r>
              <a:rPr lang="fr-FR" dirty="0" smtClean="0"/>
              <a:t> </a:t>
            </a:r>
            <a:r>
              <a:rPr lang="fr-FR" dirty="0" err="1" smtClean="0"/>
              <a:t>automatically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EDE-file informations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fr-FR" dirty="0" err="1" smtClean="0"/>
              <a:t>Customization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EDE </a:t>
            </a:r>
            <a:r>
              <a:rPr lang="fr-FR" dirty="0" err="1" smtClean="0"/>
              <a:t>mapping</a:t>
            </a:r>
            <a:endParaRPr lang="fr-FR" dirty="0" smtClean="0"/>
          </a:p>
        </p:txBody>
      </p:sp>
      <p:sp>
        <p:nvSpPr>
          <p:cNvPr id="30722" name="Rectangle 5"/>
          <p:cNvSpPr>
            <a:spLocks noGrp="1"/>
          </p:cNvSpPr>
          <p:nvPr>
            <p:ph type="body" idx="4294967295"/>
          </p:nvPr>
        </p:nvSpPr>
        <p:spPr>
          <a:xfrm>
            <a:off x="1258888" y="1803400"/>
            <a:ext cx="7354887" cy="1409700"/>
          </a:xfrm>
        </p:spPr>
        <p:txBody>
          <a:bodyPr/>
          <a:lstStyle/>
          <a:p>
            <a:r>
              <a:rPr lang="en-US" sz="2000" dirty="0" smtClean="0"/>
              <a:t>At the first creating of variable and next if the option “Hide this window is unchecked, the pop-up menu displays: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989597" cy="323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Miscellaneous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06" y="548680"/>
            <a:ext cx="8072494" cy="596014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latin typeface="Calibri" pitchFamily="34" charset="0"/>
              </a:rPr>
              <a:t>Displaying a TXT value with XML format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71563" y="1628800"/>
            <a:ext cx="8072437" cy="4800596"/>
          </a:xfrm>
        </p:spPr>
        <p:txBody>
          <a:bodyPr/>
          <a:lstStyle/>
          <a:p>
            <a:r>
              <a:rPr lang="fr-FR" sz="2800" dirty="0" err="1" smtClean="0"/>
              <a:t>Available</a:t>
            </a:r>
            <a:r>
              <a:rPr lang="fr-FR" sz="2800" dirty="0" smtClean="0"/>
              <a:t> for the TXT variable type</a:t>
            </a:r>
          </a:p>
          <a:p>
            <a:r>
              <a:rPr lang="fr-FR" sz="2800" dirty="0" smtClean="0"/>
              <a:t>XML format </a:t>
            </a:r>
            <a:r>
              <a:rPr lang="fr-FR" sz="2800" dirty="0" err="1" smtClean="0"/>
              <a:t>is</a:t>
            </a:r>
            <a:r>
              <a:rPr lang="fr-FR" sz="2800" dirty="0" smtClean="0"/>
              <a:t> more </a:t>
            </a:r>
            <a:r>
              <a:rPr lang="fr-FR" sz="2800" dirty="0" err="1" smtClean="0"/>
              <a:t>readable</a:t>
            </a:r>
            <a:r>
              <a:rPr lang="fr-FR" sz="2800" dirty="0" smtClean="0"/>
              <a:t> </a:t>
            </a:r>
            <a:r>
              <a:rPr lang="fr-FR" sz="2800" dirty="0" err="1" smtClean="0"/>
              <a:t>than</a:t>
            </a:r>
            <a:r>
              <a:rPr lang="fr-FR" sz="2800" dirty="0" smtClean="0"/>
              <a:t> the </a:t>
            </a:r>
            <a:r>
              <a:rPr lang="fr-FR" sz="2800" dirty="0" err="1" smtClean="0"/>
              <a:t>raw</a:t>
            </a:r>
            <a:r>
              <a:rPr lang="fr-FR" sz="2800" dirty="0" smtClean="0"/>
              <a:t> format </a:t>
            </a:r>
          </a:p>
          <a:p>
            <a:r>
              <a:rPr lang="fr-FR" sz="2800" dirty="0" err="1" smtClean="0"/>
              <a:t>Allows</a:t>
            </a:r>
            <a:r>
              <a:rPr lang="fr-FR" sz="2800" dirty="0" smtClean="0"/>
              <a:t> to </a:t>
            </a:r>
            <a:r>
              <a:rPr lang="fr-FR" sz="2800" dirty="0" err="1" smtClean="0"/>
              <a:t>write</a:t>
            </a:r>
            <a:r>
              <a:rPr lang="fr-FR" sz="2800" dirty="0" smtClean="0"/>
              <a:t> in a </a:t>
            </a:r>
            <a:r>
              <a:rPr lang="fr-FR" sz="2800" dirty="0" err="1" smtClean="0"/>
              <a:t>structured</a:t>
            </a:r>
            <a:r>
              <a:rPr lang="fr-FR" sz="2800" dirty="0" smtClean="0"/>
              <a:t> </a:t>
            </a:r>
            <a:r>
              <a:rPr lang="fr-FR" sz="2800" dirty="0" err="1" smtClean="0"/>
              <a:t>property</a:t>
            </a:r>
            <a:r>
              <a:rPr lang="fr-FR" sz="2800" dirty="0" smtClean="0"/>
              <a:t> </a:t>
            </a:r>
            <a:r>
              <a:rPr lang="fr-FR" sz="2800" dirty="0" err="1" smtClean="0"/>
              <a:t>like</a:t>
            </a:r>
            <a:r>
              <a:rPr lang="fr-FR" sz="2800" dirty="0" smtClean="0"/>
              <a:t>:</a:t>
            </a:r>
          </a:p>
          <a:p>
            <a:pPr>
              <a:buNone/>
            </a:pPr>
            <a:r>
              <a:rPr lang="fr-FR" dirty="0" smtClean="0"/>
              <a:t> 	</a:t>
            </a:r>
            <a:r>
              <a:rPr lang="fr-FR" sz="2000" dirty="0" smtClean="0"/>
              <a:t>- </a:t>
            </a:r>
            <a:r>
              <a:rPr lang="fr-FR" sz="2000" dirty="0" err="1" smtClean="0"/>
              <a:t>weekly</a:t>
            </a:r>
            <a:r>
              <a:rPr lang="fr-FR" sz="2000" dirty="0" smtClean="0"/>
              <a:t>-</a:t>
            </a:r>
            <a:r>
              <a:rPr lang="fr-FR" sz="2000" dirty="0" err="1" smtClean="0"/>
              <a:t>schedule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- exception-</a:t>
            </a:r>
            <a:r>
              <a:rPr lang="fr-FR" sz="2000" dirty="0" err="1" smtClean="0"/>
              <a:t>schedule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- </a:t>
            </a:r>
            <a:r>
              <a:rPr lang="fr-FR" sz="2000" dirty="0" err="1" smtClean="0"/>
              <a:t>status</a:t>
            </a:r>
            <a:r>
              <a:rPr lang="fr-FR" sz="2000" dirty="0" smtClean="0"/>
              <a:t>-flags</a:t>
            </a:r>
          </a:p>
          <a:p>
            <a:pPr>
              <a:buNone/>
            </a:pPr>
            <a:r>
              <a:rPr lang="fr-FR" sz="2000" dirty="0" smtClean="0"/>
              <a:t>	- 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900113" y="476672"/>
            <a:ext cx="8243887" cy="9286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Example of XML format</a:t>
            </a:r>
          </a:p>
        </p:txBody>
      </p:sp>
      <p:sp>
        <p:nvSpPr>
          <p:cNvPr id="3" name="Rectangle 5"/>
          <p:cNvSpPr txBox="1">
            <a:spLocks/>
          </p:cNvSpPr>
          <p:nvPr/>
        </p:nvSpPr>
        <p:spPr bwMode="auto">
          <a:xfrm>
            <a:off x="1258888" y="1484784"/>
            <a:ext cx="73548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Value of weekly-schedule property: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aseline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857405" cy="422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pPr lvl="0"/>
            <a:r>
              <a:rPr lang="fr-FR" dirty="0" smtClean="0"/>
              <a:t>Time </a:t>
            </a:r>
            <a:r>
              <a:rPr lang="fr-FR" dirty="0" err="1" smtClean="0"/>
              <a:t>synchronization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 smtClean="0"/>
          </a:p>
        </p:txBody>
      </p:sp>
      <p:sp>
        <p:nvSpPr>
          <p:cNvPr id="32770" name="Rectangle 5"/>
          <p:cNvSpPr>
            <a:spLocks noGrp="1"/>
          </p:cNvSpPr>
          <p:nvPr>
            <p:ph type="body" idx="4294967295"/>
          </p:nvPr>
        </p:nvSpPr>
        <p:spPr>
          <a:xfrm>
            <a:off x="1357313" y="1500188"/>
            <a:ext cx="7215187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From client:</a:t>
            </a:r>
          </a:p>
          <a:p>
            <a:pPr lvl="1"/>
            <a:r>
              <a:rPr lang="en-US" dirty="0" smtClean="0"/>
              <a:t>Local time synchronization</a:t>
            </a:r>
          </a:p>
          <a:p>
            <a:pPr lvl="1"/>
            <a:r>
              <a:rPr lang="en-US" dirty="0" smtClean="0"/>
              <a:t>UTC time synchronization</a:t>
            </a:r>
          </a:p>
          <a:p>
            <a:pPr marL="342900" lvl="1" indent="-342900">
              <a:buFont typeface="Arial" charset="0"/>
              <a:buChar char="•"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sz="3200" dirty="0" smtClean="0"/>
              <a:t>Not synchronization from server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dirty="0" smtClean="0"/>
              <a:t>BACnet SCADA verbs</a:t>
            </a:r>
          </a:p>
        </p:txBody>
      </p:sp>
      <p:sp>
        <p:nvSpPr>
          <p:cNvPr id="34818" name="Rectangle 5"/>
          <p:cNvSpPr>
            <a:spLocks noGrp="1"/>
          </p:cNvSpPr>
          <p:nvPr>
            <p:ph type="body" idx="4294967295"/>
          </p:nvPr>
        </p:nvSpPr>
        <p:spPr>
          <a:xfrm>
            <a:off x="1357313" y="1500188"/>
            <a:ext cx="7215187" cy="4572000"/>
          </a:xfrm>
        </p:spPr>
        <p:txBody>
          <a:bodyPr/>
          <a:lstStyle/>
          <a:p>
            <a:r>
              <a:rPr lang="en-GB" sz="2800" dirty="0" smtClean="0"/>
              <a:t>Time synchronization</a:t>
            </a:r>
            <a:endParaRPr lang="fr-FR" sz="2800" dirty="0" smtClean="0"/>
          </a:p>
          <a:p>
            <a:r>
              <a:rPr lang="en-GB" sz="2800" dirty="0" smtClean="0"/>
              <a:t>Reset value by SCADA verbs</a:t>
            </a:r>
          </a:p>
          <a:p>
            <a:pPr marL="358775" indent="-358775">
              <a:buNone/>
            </a:pPr>
            <a:r>
              <a:rPr lang="en-GB" sz="2000" dirty="0" smtClean="0"/>
              <a:t>	- Reset of the value at a priority</a:t>
            </a:r>
          </a:p>
          <a:p>
            <a:pPr marL="358775" indent="-358775">
              <a:buNone/>
            </a:pPr>
            <a:r>
              <a:rPr lang="en-GB" sz="2000" dirty="0" smtClean="0"/>
              <a:t>	- Reset of values at all priorities</a:t>
            </a:r>
            <a:endParaRPr lang="fr-FR" sz="2000" dirty="0" smtClean="0"/>
          </a:p>
          <a:p>
            <a:r>
              <a:rPr lang="en-GB" sz="2800" dirty="0" smtClean="0"/>
              <a:t>Write a value by specifying a priority</a:t>
            </a:r>
            <a:endParaRPr lang="fr-FR" sz="2800" dirty="0" smtClean="0"/>
          </a:p>
          <a:p>
            <a:r>
              <a:rPr lang="en-GB" sz="2800" dirty="0" smtClean="0"/>
              <a:t>Start and stop by SCADA verbs</a:t>
            </a:r>
            <a:endParaRPr lang="fr-FR" sz="2800" dirty="0" smtClean="0"/>
          </a:p>
          <a:p>
            <a:pPr marL="358775" indent="-358775">
              <a:buNone/>
            </a:pPr>
            <a:r>
              <a:rPr lang="en-GB" sz="2000" dirty="0" smtClean="0"/>
              <a:t>	- Start of network</a:t>
            </a:r>
            <a:endParaRPr lang="fr-FR" sz="2000" dirty="0" smtClean="0"/>
          </a:p>
          <a:p>
            <a:pPr marL="358775" indent="-358775">
              <a:buNone/>
            </a:pPr>
            <a:r>
              <a:rPr lang="en-GB" sz="2000" dirty="0" smtClean="0"/>
              <a:t>	- Stop of network</a:t>
            </a:r>
            <a:endParaRPr lang="fr-FR" sz="2000" dirty="0" smtClean="0"/>
          </a:p>
          <a:p>
            <a:pPr marL="358775" indent="-358775">
              <a:buNone/>
            </a:pPr>
            <a:r>
              <a:rPr lang="fr-FR" sz="2000" dirty="0" smtClean="0"/>
              <a:t>	- </a:t>
            </a:r>
            <a:r>
              <a:rPr lang="en-GB" sz="2000" dirty="0" smtClean="0"/>
              <a:t>Start of device	</a:t>
            </a:r>
            <a:endParaRPr lang="fr-FR" sz="2000" dirty="0" smtClean="0"/>
          </a:p>
          <a:p>
            <a:pPr marL="358775" indent="-358775">
              <a:buNone/>
            </a:pPr>
            <a:r>
              <a:rPr lang="en-GB" sz="2000" dirty="0" smtClean="0"/>
              <a:t>	- Stop of device</a:t>
            </a:r>
            <a:endParaRPr lang="fr-FR" sz="20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2488034"/>
            <a:ext cx="7526070" cy="72494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BBMD &amp;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FDT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548680"/>
            <a:ext cx="2500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Sample of BACnet architecture with BBMD</a:t>
            </a:r>
          </a:p>
        </p:txBody>
      </p:sp>
      <p:grpSp>
        <p:nvGrpSpPr>
          <p:cNvPr id="2" name="Groupe 43"/>
          <p:cNvGrpSpPr/>
          <p:nvPr/>
        </p:nvGrpSpPr>
        <p:grpSpPr>
          <a:xfrm>
            <a:off x="1619672" y="1268761"/>
            <a:ext cx="1301750" cy="1800200"/>
            <a:chOff x="1619672" y="1268761"/>
            <a:chExt cx="1301750" cy="1800200"/>
          </a:xfrm>
        </p:grpSpPr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1619672" y="1268761"/>
              <a:ext cx="1301750" cy="180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Server PcVue 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Ip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 192.168.1.11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Mask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Address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BACnet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 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 </a:t>
              </a:r>
              <a:r>
                <a:rPr kumimoji="0" lang="fr-F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Table BBMD: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192.168.25.101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Image 28" descr="C:\Program Files (x86)\Microsoft Office\MEDIA\CAGCAT10\j0285750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1484784"/>
              <a:ext cx="974863" cy="60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42"/>
          <p:cNvGrpSpPr/>
          <p:nvPr/>
        </p:nvGrpSpPr>
        <p:grpSpPr>
          <a:xfrm>
            <a:off x="3275856" y="1268760"/>
            <a:ext cx="1301750" cy="1872208"/>
            <a:chOff x="6156176" y="1196753"/>
            <a:chExt cx="1301750" cy="1872208"/>
          </a:xfrm>
        </p:grpSpPr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6156176" y="1196753"/>
              <a:ext cx="1301750" cy="1872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Automate 1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Ip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 192.168.1.12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Mask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Address BACnet : </a:t>
              </a:r>
              <a:r>
                <a:rPr kumimoji="0" lang="en-US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Table BBMD: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1" name="Image 30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0192" y="1484784"/>
              <a:ext cx="1086180" cy="7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41"/>
          <p:cNvGrpSpPr/>
          <p:nvPr/>
        </p:nvGrpSpPr>
        <p:grpSpPr>
          <a:xfrm>
            <a:off x="6804248" y="4149080"/>
            <a:ext cx="1301750" cy="1872208"/>
            <a:chOff x="6804248" y="4149080"/>
            <a:chExt cx="1301750" cy="1872208"/>
          </a:xfrm>
        </p:grpSpPr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6804248" y="4149080"/>
              <a:ext cx="1301750" cy="1872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Automate 3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lvl="0"/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Ip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 : </a:t>
              </a:r>
              <a:r>
                <a:rPr lang="fr-FR" sz="800" dirty="0" smtClean="0">
                  <a:latin typeface="+mn-lt"/>
                </a:rPr>
                <a:t>192.168.25.102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Mask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Address BACnet : </a:t>
              </a:r>
              <a:r>
                <a:rPr lang="en-US" sz="800" b="1" dirty="0" smtClean="0">
                  <a:latin typeface="+mn-lt"/>
                  <a:cs typeface="Arial" pitchFamily="34" charset="0"/>
                </a:rPr>
                <a:t>102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Table BBMD: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Image 3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4365104"/>
              <a:ext cx="1086180" cy="7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0"/>
          <p:cNvGrpSpPr/>
          <p:nvPr/>
        </p:nvGrpSpPr>
        <p:grpSpPr>
          <a:xfrm>
            <a:off x="5004048" y="4149080"/>
            <a:ext cx="1301750" cy="1944216"/>
            <a:chOff x="5004048" y="4149080"/>
            <a:chExt cx="1301750" cy="1944216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5004048" y="4149080"/>
              <a:ext cx="1301750" cy="1944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Automate 2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lvl="0"/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Ip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 : </a:t>
              </a:r>
              <a:r>
                <a:rPr lang="fr-FR" sz="800" dirty="0" smtClean="0">
                  <a:latin typeface="+mn-lt"/>
                </a:rPr>
                <a:t>192.168.25.101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Mask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Address </a:t>
              </a:r>
              <a:r>
                <a:rPr lang="en-US" sz="800" dirty="0" smtClean="0">
                  <a:latin typeface="+mn-lt"/>
                  <a:cs typeface="Arial" pitchFamily="34" charset="0"/>
                </a:rPr>
                <a:t>BACnet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 : </a:t>
              </a:r>
              <a:r>
                <a:rPr lang="en-US" sz="800" b="1" dirty="0" smtClean="0">
                  <a:latin typeface="+mn-lt"/>
                  <a:cs typeface="Arial" pitchFamily="34" charset="0"/>
                </a:rPr>
                <a:t>101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Table BBMD:</a:t>
              </a:r>
            </a:p>
            <a:p>
              <a:pPr lvl="0">
                <a:spcAft>
                  <a:spcPts val="0"/>
                </a:spcAft>
              </a:pPr>
              <a:r>
                <a:rPr lang="fr-FR" sz="800" dirty="0" smtClean="0">
                  <a:latin typeface="+mn-lt"/>
                  <a:cs typeface="Arial" pitchFamily="34" charset="0"/>
                </a:rPr>
                <a:t>192.168.1.11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Image 3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4365104"/>
              <a:ext cx="1086180" cy="7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75" name="AutoShape 27"/>
          <p:cNvCxnSpPr>
            <a:cxnSpLocks noChangeShapeType="1"/>
          </p:cNvCxnSpPr>
          <p:nvPr/>
        </p:nvCxnSpPr>
        <p:spPr bwMode="auto">
          <a:xfrm rot="5400000">
            <a:off x="2159732" y="3248980"/>
            <a:ext cx="360040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76" name="AutoShape 28"/>
          <p:cNvCxnSpPr>
            <a:cxnSpLocks noChangeShapeType="1"/>
          </p:cNvCxnSpPr>
          <p:nvPr/>
        </p:nvCxnSpPr>
        <p:spPr bwMode="auto">
          <a:xfrm rot="5400000">
            <a:off x="3851920" y="3284984"/>
            <a:ext cx="28803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835696" y="4797152"/>
            <a:ext cx="660970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Router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ethernet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123728" y="3933056"/>
            <a:ext cx="936104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</a:t>
            </a:r>
          </a:p>
          <a:p>
            <a:r>
              <a:rPr lang="fr-FR" sz="800" dirty="0" smtClean="0"/>
              <a:t>192.168.1.0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923928" y="4869160"/>
            <a:ext cx="936104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</a:t>
            </a:r>
          </a:p>
          <a:p>
            <a:pPr lvl="0"/>
            <a:r>
              <a:rPr lang="fr-FR" sz="800" dirty="0" smtClean="0"/>
              <a:t>192.168.25.0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age 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81128"/>
            <a:ext cx="1009650" cy="5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AutoShape 28"/>
          <p:cNvCxnSpPr>
            <a:cxnSpLocks noChangeShapeType="1"/>
          </p:cNvCxnSpPr>
          <p:nvPr/>
        </p:nvCxnSpPr>
        <p:spPr bwMode="auto">
          <a:xfrm rot="5400000">
            <a:off x="5508898" y="4004270"/>
            <a:ext cx="28803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" name="AutoShape 28"/>
          <p:cNvCxnSpPr>
            <a:cxnSpLocks noChangeShapeType="1"/>
          </p:cNvCxnSpPr>
          <p:nvPr/>
        </p:nvCxnSpPr>
        <p:spPr bwMode="auto">
          <a:xfrm rot="5400000">
            <a:off x="7237090" y="4004270"/>
            <a:ext cx="28803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0" name="AutoShape 32"/>
          <p:cNvCxnSpPr>
            <a:cxnSpLocks noChangeShapeType="1"/>
          </p:cNvCxnSpPr>
          <p:nvPr/>
        </p:nvCxnSpPr>
        <p:spPr bwMode="auto">
          <a:xfrm>
            <a:off x="4427984" y="3861048"/>
            <a:ext cx="2930723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AutoShape 28"/>
          <p:cNvCxnSpPr>
            <a:cxnSpLocks noChangeShapeType="1"/>
          </p:cNvCxnSpPr>
          <p:nvPr/>
        </p:nvCxnSpPr>
        <p:spPr bwMode="auto">
          <a:xfrm rot="5400000">
            <a:off x="3960726" y="4328306"/>
            <a:ext cx="93610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" name="AutoShape 32"/>
          <p:cNvCxnSpPr>
            <a:cxnSpLocks noChangeShapeType="1"/>
          </p:cNvCxnSpPr>
          <p:nvPr/>
        </p:nvCxnSpPr>
        <p:spPr bwMode="auto">
          <a:xfrm>
            <a:off x="3563888" y="4797152"/>
            <a:ext cx="86409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AutoShape 28"/>
          <p:cNvCxnSpPr>
            <a:cxnSpLocks noChangeShapeType="1"/>
          </p:cNvCxnSpPr>
          <p:nvPr/>
        </p:nvCxnSpPr>
        <p:spPr bwMode="auto">
          <a:xfrm rot="5400000">
            <a:off x="2482974" y="4005064"/>
            <a:ext cx="1152922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8" name="AutoShape 32"/>
          <p:cNvCxnSpPr>
            <a:cxnSpLocks noChangeShapeType="1"/>
          </p:cNvCxnSpPr>
          <p:nvPr/>
        </p:nvCxnSpPr>
        <p:spPr bwMode="auto">
          <a:xfrm>
            <a:off x="2339752" y="3429000"/>
            <a:ext cx="165618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8" name="ZoneTexte 27"/>
          <p:cNvSpPr txBox="1"/>
          <p:nvPr/>
        </p:nvSpPr>
        <p:spPr>
          <a:xfrm>
            <a:off x="4788024" y="148478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case, PcVue1 </a:t>
            </a:r>
            <a:r>
              <a:rPr lang="fr-FR" dirty="0" err="1" smtClean="0"/>
              <a:t>can</a:t>
            </a:r>
            <a:r>
              <a:rPr lang="fr-FR" dirty="0" smtClean="0"/>
              <a:t> transmit the identification of </a:t>
            </a:r>
            <a:r>
              <a:rPr lang="fr-FR" dirty="0" err="1" smtClean="0"/>
              <a:t>devices</a:t>
            </a:r>
            <a:r>
              <a:rPr lang="fr-FR" dirty="0" smtClean="0"/>
              <a:t> of the </a:t>
            </a:r>
            <a:r>
              <a:rPr lang="fr-FR" dirty="0" err="1" smtClean="0"/>
              <a:t>sub</a:t>
            </a:r>
            <a:r>
              <a:rPr lang="fr-FR" dirty="0" smtClean="0"/>
              <a:t>-network « Eth2 » to Automate1.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fr-FR" sz="4000" dirty="0" smtClean="0"/>
              <a:t>BBMD configuration </a:t>
            </a:r>
            <a:r>
              <a:rPr lang="fr-FR" sz="4000" dirty="0" err="1" smtClean="0"/>
              <a:t>with</a:t>
            </a:r>
            <a:r>
              <a:rPr lang="fr-FR" sz="4000" dirty="0" smtClean="0"/>
              <a:t> </a:t>
            </a:r>
            <a:r>
              <a:rPr lang="fr-FR" sz="4000" dirty="0" err="1" smtClean="0"/>
              <a:t>BdsAdmin</a:t>
            </a:r>
            <a:endParaRPr lang="fr-FR" sz="4000" dirty="0" smtClean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1750" y="2125500"/>
            <a:ext cx="4180529" cy="331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148064" y="4221088"/>
            <a:ext cx="1728192" cy="36004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en-US" sz="3200" dirty="0" smtClean="0"/>
              <a:t>Sample of BACnet architecture with FDT</a:t>
            </a:r>
          </a:p>
        </p:txBody>
      </p:sp>
      <p:grpSp>
        <p:nvGrpSpPr>
          <p:cNvPr id="2" name="Groupe 43"/>
          <p:cNvGrpSpPr/>
          <p:nvPr/>
        </p:nvGrpSpPr>
        <p:grpSpPr>
          <a:xfrm>
            <a:off x="2411760" y="1268760"/>
            <a:ext cx="1301750" cy="1800200"/>
            <a:chOff x="1619672" y="1268761"/>
            <a:chExt cx="1301750" cy="1800200"/>
          </a:xfrm>
        </p:grpSpPr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1619672" y="1268761"/>
              <a:ext cx="1301750" cy="1800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Server PcVue 1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Ip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 192.168.1.11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Mask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Address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BACnet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 </a:t>
              </a: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: </a:t>
              </a:r>
              <a:r>
                <a:rPr kumimoji="0" lang="fr-FR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Table BBMD: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192.168.25.101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Image 28" descr="C:\Program Files (x86)\Microsoft Office\MEDIA\CAGCAT10\j0285750.wmf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1484784"/>
              <a:ext cx="974863" cy="60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41"/>
          <p:cNvGrpSpPr/>
          <p:nvPr/>
        </p:nvGrpSpPr>
        <p:grpSpPr>
          <a:xfrm>
            <a:off x="6804248" y="4149080"/>
            <a:ext cx="1301750" cy="1872208"/>
            <a:chOff x="6804248" y="4149080"/>
            <a:chExt cx="1301750" cy="1872208"/>
          </a:xfrm>
        </p:grpSpPr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6804248" y="4149080"/>
              <a:ext cx="1301750" cy="18722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Automate 3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lvl="0"/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Ip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 : </a:t>
              </a:r>
              <a:r>
                <a:rPr lang="fr-FR" sz="800" dirty="0" smtClean="0">
                  <a:latin typeface="+mn-lt"/>
                </a:rPr>
                <a:t>192.168.25.102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Mask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Address BACnet : </a:t>
              </a:r>
              <a:r>
                <a:rPr lang="en-US" sz="800" b="1" dirty="0" smtClean="0">
                  <a:latin typeface="+mn-lt"/>
                  <a:cs typeface="Arial" pitchFamily="34" charset="0"/>
                </a:rPr>
                <a:t>102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Table BBMD: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4" name="Image 3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76256" y="4365104"/>
              <a:ext cx="1086180" cy="7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40"/>
          <p:cNvGrpSpPr/>
          <p:nvPr/>
        </p:nvGrpSpPr>
        <p:grpSpPr>
          <a:xfrm>
            <a:off x="5004048" y="4149080"/>
            <a:ext cx="1301750" cy="1944216"/>
            <a:chOff x="5004048" y="4149080"/>
            <a:chExt cx="1301750" cy="1944216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5004048" y="4149080"/>
              <a:ext cx="1301750" cy="1944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Automate 2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100" dirty="0" smtClean="0"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lvl="0"/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Ip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 : </a:t>
              </a:r>
              <a:r>
                <a:rPr lang="fr-FR" sz="800" dirty="0" smtClean="0">
                  <a:latin typeface="+mn-lt"/>
                </a:rPr>
                <a:t>192.168.25.101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Mask : 255.255.255.0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Address </a:t>
              </a:r>
              <a:r>
                <a:rPr lang="en-US" sz="800" dirty="0" smtClean="0">
                  <a:latin typeface="+mn-lt"/>
                  <a:cs typeface="Arial" pitchFamily="34" charset="0"/>
                </a:rPr>
                <a:t>BACnet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 : </a:t>
              </a:r>
              <a:r>
                <a:rPr lang="en-US" sz="800" b="1" dirty="0" smtClean="0">
                  <a:latin typeface="+mn-lt"/>
                  <a:cs typeface="Arial" pitchFamily="34" charset="0"/>
                </a:rPr>
                <a:t>101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Table BBMD:</a:t>
              </a:r>
            </a:p>
            <a:p>
              <a:pPr lvl="0">
                <a:spcAft>
                  <a:spcPts val="0"/>
                </a:spcAft>
              </a:pPr>
              <a:r>
                <a:rPr lang="fr-FR" sz="800" dirty="0" smtClean="0">
                  <a:latin typeface="+mn-lt"/>
                  <a:cs typeface="Arial" pitchFamily="34" charset="0"/>
                </a:rPr>
                <a:t>192.168.1.11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	</a:t>
              </a:r>
              <a:endPara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5" name="Image 3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4365104"/>
              <a:ext cx="1086180" cy="7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763688" y="4797152"/>
            <a:ext cx="732978" cy="238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Router </a:t>
            </a: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ethernet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195736" y="3789040"/>
            <a:ext cx="936104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1</a:t>
            </a:r>
          </a:p>
          <a:p>
            <a:r>
              <a:rPr lang="fr-FR" sz="800" dirty="0" smtClean="0"/>
              <a:t>192.168.1.0</a:t>
            </a:r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3923928" y="4869160"/>
            <a:ext cx="936104" cy="43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Eth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2</a:t>
            </a:r>
          </a:p>
          <a:p>
            <a:pPr lvl="0"/>
            <a:r>
              <a:rPr lang="fr-FR" sz="800" dirty="0" smtClean="0"/>
              <a:t>192.168.25.0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Image 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581128"/>
            <a:ext cx="1009650" cy="5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AutoShape 28"/>
          <p:cNvCxnSpPr>
            <a:cxnSpLocks noChangeShapeType="1"/>
          </p:cNvCxnSpPr>
          <p:nvPr/>
        </p:nvCxnSpPr>
        <p:spPr bwMode="auto">
          <a:xfrm rot="5400000">
            <a:off x="5508898" y="4004270"/>
            <a:ext cx="28803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" name="AutoShape 28"/>
          <p:cNvCxnSpPr>
            <a:cxnSpLocks noChangeShapeType="1"/>
          </p:cNvCxnSpPr>
          <p:nvPr/>
        </p:nvCxnSpPr>
        <p:spPr bwMode="auto">
          <a:xfrm rot="5400000">
            <a:off x="7237090" y="4004270"/>
            <a:ext cx="28803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080" name="AutoShape 32"/>
          <p:cNvCxnSpPr>
            <a:cxnSpLocks noChangeShapeType="1"/>
          </p:cNvCxnSpPr>
          <p:nvPr/>
        </p:nvCxnSpPr>
        <p:spPr bwMode="auto">
          <a:xfrm>
            <a:off x="4427984" y="3861048"/>
            <a:ext cx="2930723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AutoShape 28"/>
          <p:cNvCxnSpPr>
            <a:cxnSpLocks noChangeShapeType="1"/>
          </p:cNvCxnSpPr>
          <p:nvPr/>
        </p:nvCxnSpPr>
        <p:spPr bwMode="auto">
          <a:xfrm rot="5400000">
            <a:off x="3960726" y="4328306"/>
            <a:ext cx="936104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" name="AutoShape 32"/>
          <p:cNvCxnSpPr>
            <a:cxnSpLocks noChangeShapeType="1"/>
          </p:cNvCxnSpPr>
          <p:nvPr/>
        </p:nvCxnSpPr>
        <p:spPr bwMode="auto">
          <a:xfrm>
            <a:off x="3563888" y="4797152"/>
            <a:ext cx="86409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AutoShape 28"/>
          <p:cNvCxnSpPr>
            <a:cxnSpLocks noChangeShapeType="1"/>
            <a:stCxn id="2073" idx="2"/>
          </p:cNvCxnSpPr>
          <p:nvPr/>
        </p:nvCxnSpPr>
        <p:spPr bwMode="auto">
          <a:xfrm rot="5400000">
            <a:off x="2304356" y="3823643"/>
            <a:ext cx="1512962" cy="359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7" name="ZoneTexte 36"/>
          <p:cNvSpPr txBox="1"/>
          <p:nvPr/>
        </p:nvSpPr>
        <p:spPr>
          <a:xfrm>
            <a:off x="4067944" y="148478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case, PcVue1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device</a:t>
            </a:r>
            <a:r>
              <a:rPr lang="fr-FR" dirty="0" smtClean="0"/>
              <a:t> in the </a:t>
            </a:r>
            <a:r>
              <a:rPr lang="fr-FR" dirty="0" err="1" smtClean="0"/>
              <a:t>sub</a:t>
            </a:r>
            <a:r>
              <a:rPr lang="fr-FR" dirty="0" smtClean="0"/>
              <a:t>-network « Eth1 ».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fr-FR" sz="4000" dirty="0" smtClean="0"/>
              <a:t>FDT configuration </a:t>
            </a:r>
            <a:r>
              <a:rPr lang="fr-FR" sz="4000" dirty="0" err="1" smtClean="0"/>
              <a:t>with</a:t>
            </a:r>
            <a:r>
              <a:rPr lang="fr-FR" sz="4000" dirty="0" smtClean="0"/>
              <a:t> </a:t>
            </a:r>
            <a:r>
              <a:rPr lang="fr-FR" sz="4000" dirty="0" err="1" smtClean="0"/>
              <a:t>BdsAdmin</a:t>
            </a:r>
            <a:endParaRPr lang="fr-FR" sz="4000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1979712" y="1556792"/>
            <a:ext cx="549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To </a:t>
            </a:r>
            <a:r>
              <a:rPr lang="fr-FR" dirty="0" err="1" smtClean="0"/>
              <a:t>need</a:t>
            </a:r>
            <a:r>
              <a:rPr lang="fr-FR" dirty="0" smtClean="0"/>
              <a:t> to set the </a:t>
            </a:r>
            <a:r>
              <a:rPr lang="fr-FR" dirty="0" err="1" smtClean="0"/>
              <a:t>Foreign</a:t>
            </a:r>
            <a:r>
              <a:rPr lang="fr-FR" dirty="0" smtClean="0"/>
              <a:t> BBMD </a:t>
            </a:r>
            <a:r>
              <a:rPr lang="fr-FR" dirty="0" err="1" smtClean="0"/>
              <a:t>adress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76872"/>
            <a:ext cx="42767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699792" y="4509120"/>
            <a:ext cx="1728192" cy="28803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333375"/>
            <a:ext cx="8229600" cy="1098550"/>
          </a:xfrm>
        </p:spPr>
        <p:txBody>
          <a:bodyPr/>
          <a:lstStyle/>
          <a:p>
            <a:r>
              <a:rPr lang="en-US" dirty="0" smtClean="0"/>
              <a:t>End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1844675"/>
            <a:ext cx="7427912" cy="37988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785918" y="2000240"/>
            <a:ext cx="6357982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532" name="Titre 1"/>
          <p:cNvSpPr>
            <a:spLocks noGrp="1"/>
          </p:cNvSpPr>
          <p:nvPr>
            <p:ph type="title"/>
          </p:nvPr>
        </p:nvSpPr>
        <p:spPr>
          <a:xfrm>
            <a:off x="900113" y="339725"/>
            <a:ext cx="8243887" cy="928688"/>
          </a:xfrm>
        </p:spPr>
        <p:txBody>
          <a:bodyPr/>
          <a:lstStyle/>
          <a:p>
            <a:pPr eaLnBrk="1" hangingPunct="1"/>
            <a:r>
              <a:rPr lang="fr-FR" sz="4400" dirty="0" smtClean="0"/>
              <a:t>Protocol &amp;Transport </a:t>
            </a:r>
            <a:r>
              <a:rPr lang="fr-FR" sz="4400" dirty="0" err="1" smtClean="0"/>
              <a:t>Layers</a:t>
            </a:r>
            <a:endParaRPr lang="fr-FR" sz="4400" dirty="0" smtClean="0"/>
          </a:p>
        </p:txBody>
      </p:sp>
      <p:sp>
        <p:nvSpPr>
          <p:cNvPr id="22533" name="Rectangle 18"/>
          <p:cNvSpPr>
            <a:spLocks noChangeArrowheads="1"/>
          </p:cNvSpPr>
          <p:nvPr/>
        </p:nvSpPr>
        <p:spPr bwMode="auto">
          <a:xfrm>
            <a:off x="1857375" y="2143125"/>
            <a:ext cx="62150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b="1">
                <a:latin typeface="Calibri" pitchFamily="34" charset="0"/>
              </a:rPr>
              <a:t>BACnet Application Layer</a:t>
            </a:r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1857375" y="2786063"/>
            <a:ext cx="62150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b="1" dirty="0">
                <a:latin typeface="Calibri" pitchFamily="34" charset="0"/>
              </a:rPr>
              <a:t>BACnet Network Layer</a:t>
            </a:r>
          </a:p>
        </p:txBody>
      </p:sp>
      <p:sp>
        <p:nvSpPr>
          <p:cNvPr id="22535" name="Rectangle 20"/>
          <p:cNvSpPr>
            <a:spLocks noChangeArrowheads="1"/>
          </p:cNvSpPr>
          <p:nvPr/>
        </p:nvSpPr>
        <p:spPr bwMode="auto">
          <a:xfrm>
            <a:off x="4714875" y="3403600"/>
            <a:ext cx="1143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sz="1500" b="1">
                <a:latin typeface="Calibri" pitchFamily="34" charset="0"/>
              </a:rPr>
              <a:t>MS / TP</a:t>
            </a:r>
          </a:p>
        </p:txBody>
      </p:sp>
      <p:sp>
        <p:nvSpPr>
          <p:cNvPr id="22536" name="Rectangle 21"/>
          <p:cNvSpPr>
            <a:spLocks noChangeArrowheads="1"/>
          </p:cNvSpPr>
          <p:nvPr/>
        </p:nvSpPr>
        <p:spPr bwMode="auto">
          <a:xfrm>
            <a:off x="6000750" y="3286125"/>
            <a:ext cx="1071563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sz="1500" b="1">
                <a:latin typeface="Calibri" pitchFamily="34" charset="0"/>
              </a:rPr>
              <a:t>Dial-up</a:t>
            </a:r>
          </a:p>
          <a:p>
            <a:pPr algn="ctr" defTabSz="655638"/>
            <a:r>
              <a:rPr lang="en-US" sz="1500" b="1">
                <a:latin typeface="Calibri" pitchFamily="34" charset="0"/>
              </a:rPr>
              <a:t>PTP</a:t>
            </a:r>
          </a:p>
        </p:txBody>
      </p:sp>
      <p:sp>
        <p:nvSpPr>
          <p:cNvPr id="22537" name="Rectangle 22"/>
          <p:cNvSpPr>
            <a:spLocks noChangeArrowheads="1"/>
          </p:cNvSpPr>
          <p:nvPr/>
        </p:nvSpPr>
        <p:spPr bwMode="auto">
          <a:xfrm>
            <a:off x="4929188" y="4071938"/>
            <a:ext cx="793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75" tIns="39688" rIns="79375" bIns="39688">
            <a:spAutoFit/>
          </a:bodyPr>
          <a:lstStyle/>
          <a:p>
            <a:pPr defTabSz="655638"/>
            <a:r>
              <a:rPr lang="en-US" sz="1500" b="1">
                <a:latin typeface="Calibri" pitchFamily="34" charset="0"/>
              </a:rPr>
              <a:t>RS 485</a:t>
            </a:r>
          </a:p>
        </p:txBody>
      </p:sp>
      <p:sp>
        <p:nvSpPr>
          <p:cNvPr id="22538" name="Rectangle 23"/>
          <p:cNvSpPr>
            <a:spLocks noChangeArrowheads="1"/>
          </p:cNvSpPr>
          <p:nvPr/>
        </p:nvSpPr>
        <p:spPr bwMode="auto">
          <a:xfrm>
            <a:off x="6000750" y="4071938"/>
            <a:ext cx="107791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sz="1500" b="1">
                <a:latin typeface="Calibri" pitchFamily="34" charset="0"/>
              </a:rPr>
              <a:t>RS 232</a:t>
            </a:r>
          </a:p>
        </p:txBody>
      </p:sp>
      <p:sp>
        <p:nvSpPr>
          <p:cNvPr id="22539" name="Rectangle 24"/>
          <p:cNvSpPr>
            <a:spLocks noChangeArrowheads="1"/>
          </p:cNvSpPr>
          <p:nvPr/>
        </p:nvSpPr>
        <p:spPr bwMode="auto">
          <a:xfrm>
            <a:off x="1857375" y="4071938"/>
            <a:ext cx="27146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sz="1500" b="1">
                <a:latin typeface="Calibri" pitchFamily="34" charset="0"/>
              </a:rPr>
              <a:t>ETHERNET</a:t>
            </a:r>
          </a:p>
        </p:txBody>
      </p:sp>
      <p:sp>
        <p:nvSpPr>
          <p:cNvPr id="22540" name="Rectangle 25"/>
          <p:cNvSpPr>
            <a:spLocks noChangeArrowheads="1"/>
          </p:cNvSpPr>
          <p:nvPr/>
        </p:nvSpPr>
        <p:spPr bwMode="auto">
          <a:xfrm>
            <a:off x="7215188" y="371475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9375" tIns="39688" rIns="79375" bIns="39688">
            <a:spAutoFit/>
          </a:bodyPr>
          <a:lstStyle/>
          <a:p>
            <a:pPr defTabSz="655638"/>
            <a:r>
              <a:rPr lang="en-US" sz="1500" b="1">
                <a:latin typeface="Calibri" pitchFamily="34" charset="0"/>
              </a:rPr>
              <a:t>LonTalk</a:t>
            </a:r>
          </a:p>
        </p:txBody>
      </p:sp>
      <p:sp>
        <p:nvSpPr>
          <p:cNvPr id="22541" name="Rectangle 34"/>
          <p:cNvSpPr>
            <a:spLocks noChangeArrowheads="1"/>
          </p:cNvSpPr>
          <p:nvPr/>
        </p:nvSpPr>
        <p:spPr bwMode="auto">
          <a:xfrm>
            <a:off x="1857375" y="3403600"/>
            <a:ext cx="27146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75" tIns="39688" rIns="79375" bIns="39688">
            <a:spAutoFit/>
          </a:bodyPr>
          <a:lstStyle/>
          <a:p>
            <a:pPr algn="ctr" defTabSz="655638"/>
            <a:r>
              <a:rPr lang="en-US" sz="1500" b="1">
                <a:latin typeface="Calibri" pitchFamily="34" charset="0"/>
              </a:rPr>
              <a:t>TCP/IP</a:t>
            </a:r>
          </a:p>
        </p:txBody>
      </p:sp>
      <p:cxnSp>
        <p:nvCxnSpPr>
          <p:cNvPr id="36" name="Connecteur droit 35"/>
          <p:cNvCxnSpPr/>
          <p:nvPr/>
        </p:nvCxnSpPr>
        <p:spPr>
          <a:xfrm>
            <a:off x="1785938" y="2643188"/>
            <a:ext cx="635793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1785938" y="3214688"/>
            <a:ext cx="635793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1785938" y="3857625"/>
            <a:ext cx="53578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rot="5400000">
            <a:off x="5251451" y="3892550"/>
            <a:ext cx="13573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5400000">
            <a:off x="3965576" y="3892550"/>
            <a:ext cx="135731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rot="5400000">
            <a:off x="6465888" y="3892550"/>
            <a:ext cx="13573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879475" y="274638"/>
            <a:ext cx="8229600" cy="1143000"/>
          </a:xfrm>
        </p:spPr>
        <p:txBody>
          <a:bodyPr/>
          <a:lstStyle/>
          <a:p>
            <a:r>
              <a:rPr lang="en-US" smtClean="0"/>
              <a:t>Multi Medium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7910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691680" y="5229200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The router </a:t>
            </a:r>
            <a:r>
              <a:rPr lang="fr-FR" dirty="0" err="1" smtClean="0"/>
              <a:t>allows</a:t>
            </a:r>
            <a:r>
              <a:rPr lang="fr-FR" dirty="0" smtClean="0"/>
              <a:t>  to </a:t>
            </a:r>
            <a:r>
              <a:rPr lang="fr-FR" dirty="0" err="1" smtClean="0"/>
              <a:t>connect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différents</a:t>
            </a:r>
          </a:p>
          <a:p>
            <a:r>
              <a:rPr lang="fr-FR" dirty="0" smtClean="0"/>
              <a:t>topologies, i.e. </a:t>
            </a:r>
            <a:r>
              <a:rPr lang="fr-FR" dirty="0" err="1" smtClean="0"/>
              <a:t>LonTalk</a:t>
            </a:r>
            <a:r>
              <a:rPr lang="fr-FR" dirty="0" smtClean="0"/>
              <a:t> to IP, MS/TP to IP, …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It </a:t>
            </a:r>
            <a:r>
              <a:rPr lang="fr-FR" dirty="0" err="1" smtClean="0"/>
              <a:t>limits</a:t>
            </a:r>
            <a:r>
              <a:rPr lang="fr-FR" dirty="0" smtClean="0"/>
              <a:t> the </a:t>
            </a:r>
            <a:r>
              <a:rPr lang="fr-FR" dirty="0" err="1" smtClean="0"/>
              <a:t>overloading</a:t>
            </a:r>
            <a:r>
              <a:rPr lang="fr-FR" dirty="0" smtClean="0"/>
              <a:t> of network.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en-US" smtClean="0"/>
              <a:t>Multi protocols</a:t>
            </a:r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2163" y="1771650"/>
            <a:ext cx="50196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907705" y="551723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gateway</a:t>
            </a:r>
            <a:r>
              <a:rPr lang="fr-FR" dirty="0" smtClean="0"/>
              <a:t> </a:t>
            </a:r>
            <a:r>
              <a:rPr lang="fr-FR" dirty="0" err="1" smtClean="0"/>
              <a:t>allows</a:t>
            </a:r>
            <a:r>
              <a:rPr lang="fr-FR" dirty="0" smtClean="0"/>
              <a:t>  the </a:t>
            </a:r>
            <a:r>
              <a:rPr lang="fr-FR" dirty="0" err="1" smtClean="0"/>
              <a:t>inteconnexion</a:t>
            </a:r>
            <a:r>
              <a:rPr lang="fr-FR" dirty="0" smtClean="0"/>
              <a:t> de </a:t>
            </a:r>
            <a:r>
              <a:rPr lang="fr-FR" dirty="0" err="1" smtClean="0"/>
              <a:t>BACnet</a:t>
            </a:r>
            <a:r>
              <a:rPr lang="fr-FR" dirty="0" smtClean="0"/>
              <a:t> to </a:t>
            </a:r>
            <a:r>
              <a:rPr lang="fr-FR" dirty="0" err="1" smtClean="0"/>
              <a:t>others</a:t>
            </a:r>
            <a:r>
              <a:rPr lang="fr-FR" dirty="0" smtClean="0"/>
              <a:t> </a:t>
            </a:r>
            <a:r>
              <a:rPr lang="fr-FR" dirty="0" err="1" smtClean="0"/>
              <a:t>protocols</a:t>
            </a:r>
            <a:r>
              <a:rPr lang="fr-FR" dirty="0" smtClean="0"/>
              <a:t> (</a:t>
            </a:r>
            <a:r>
              <a:rPr lang="fr-FR" dirty="0" err="1" smtClean="0"/>
              <a:t>Modbus</a:t>
            </a:r>
            <a:r>
              <a:rPr lang="fr-FR" dirty="0" smtClean="0"/>
              <a:t>, KNX, DALI…).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cVue Solutions 2009 - MainPage+Agenda+Subjet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PcVue Solutions 2009 - MainPage+Agenda+Subjet</Template>
  <TotalTime>12709</TotalTime>
  <Words>1497</Words>
  <Application>Microsoft Office PowerPoint</Application>
  <PresentationFormat>Affichage à l'écran (4:3)</PresentationFormat>
  <Paragraphs>550</Paragraphs>
  <Slides>68</Slides>
  <Notes>27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68</vt:i4>
      </vt:variant>
    </vt:vector>
  </HeadingPairs>
  <TitlesOfParts>
    <vt:vector size="69" baseType="lpstr">
      <vt:lpstr>Template PcVue Solutions 2009 - MainPage+Agenda+Subjet</vt:lpstr>
      <vt:lpstr>Diapositive 1</vt:lpstr>
      <vt:lpstr>Diapositive 2</vt:lpstr>
      <vt:lpstr>BACnet, what is it?</vt:lpstr>
      <vt:lpstr>BACnet, what is it?</vt:lpstr>
      <vt:lpstr>BACnet, what is it?</vt:lpstr>
      <vt:lpstr>Diapositive 6</vt:lpstr>
      <vt:lpstr>Protocol &amp;Transport Layers</vt:lpstr>
      <vt:lpstr>Multi Medium</vt:lpstr>
      <vt:lpstr>Multi protocols</vt:lpstr>
      <vt:lpstr>Diapositive 10</vt:lpstr>
      <vt:lpstr>BACnet Objects</vt:lpstr>
      <vt:lpstr>BACnet Device</vt:lpstr>
      <vt:lpstr>Object properties</vt:lpstr>
      <vt:lpstr> Object properties</vt:lpstr>
      <vt:lpstr>Schedule object</vt:lpstr>
      <vt:lpstr>Diapositive 16</vt:lpstr>
      <vt:lpstr>Application Services</vt:lpstr>
      <vt:lpstr>Application Services</vt:lpstr>
      <vt:lpstr>Diapositive 19</vt:lpstr>
      <vt:lpstr>BIBBs</vt:lpstr>
      <vt:lpstr>BIBBS</vt:lpstr>
      <vt:lpstr>BACnet Profiles</vt:lpstr>
      <vt:lpstr>Standardized Device Profile</vt:lpstr>
      <vt:lpstr>B-OWS profile</vt:lpstr>
      <vt:lpstr> PICS document </vt:lpstr>
      <vt:lpstr>Diapositive 26</vt:lpstr>
      <vt:lpstr> BDS configuration</vt:lpstr>
      <vt:lpstr> BacnetDataServer of NEWRON SYSTEM </vt:lpstr>
      <vt:lpstr>BDS configuration with BdsAdmin</vt:lpstr>
      <vt:lpstr> BDS configuration with BdsAdmin </vt:lpstr>
      <vt:lpstr>BDS configuration with BdsAdmin</vt:lpstr>
      <vt:lpstr>Diapositive 32</vt:lpstr>
      <vt:lpstr> BACnet configuration in PcVue</vt:lpstr>
      <vt:lpstr> Creating of BACnet Network </vt:lpstr>
      <vt:lpstr> BACnet scanner </vt:lpstr>
      <vt:lpstr>Browsing with BdsScanner</vt:lpstr>
      <vt:lpstr> Creating of BACnet Device </vt:lpstr>
      <vt:lpstr>Mapping by object instance</vt:lpstr>
      <vt:lpstr>BACnet variable status with the status-flags property</vt:lpstr>
      <vt:lpstr>Properties used for the mapping  of BACnet instance</vt:lpstr>
      <vt:lpstr> Mapping of BACnet property </vt:lpstr>
      <vt:lpstr>Diapositive 42</vt:lpstr>
      <vt:lpstr>Monitoring type</vt:lpstr>
      <vt:lpstr>Diapositive 44</vt:lpstr>
      <vt:lpstr> Writing a BACnet item </vt:lpstr>
      <vt:lpstr>Priority array</vt:lpstr>
      <vt:lpstr>Diapositive 47</vt:lpstr>
      <vt:lpstr>What is the EDE format?</vt:lpstr>
      <vt:lpstr>EDE file header</vt:lpstr>
      <vt:lpstr>Mandatory data point columns </vt:lpstr>
      <vt:lpstr>EDE files</vt:lpstr>
      <vt:lpstr> EDE file </vt:lpstr>
      <vt:lpstr>Creating of BACnet Device from an EDE file</vt:lpstr>
      <vt:lpstr>Mapping EDE</vt:lpstr>
      <vt:lpstr>Mapping EDE</vt:lpstr>
      <vt:lpstr>Smart mapper EDE</vt:lpstr>
      <vt:lpstr>Customization with EDE mapping</vt:lpstr>
      <vt:lpstr>Diapositive 58</vt:lpstr>
      <vt:lpstr>Displaying a TXT value with XML format </vt:lpstr>
      <vt:lpstr>Diapositive 60</vt:lpstr>
      <vt:lpstr>Time synchronization </vt:lpstr>
      <vt:lpstr>BACnet SCADA verbs</vt:lpstr>
      <vt:lpstr>Diapositive 63</vt:lpstr>
      <vt:lpstr>Sample of BACnet architecture with BBMD</vt:lpstr>
      <vt:lpstr>BBMD configuration with BdsAdmin</vt:lpstr>
      <vt:lpstr>Sample of BACnet architecture with FDT</vt:lpstr>
      <vt:lpstr>FDT configuration with BdsAdmin</vt:lpstr>
      <vt:lpstr>End</vt:lpstr>
    </vt:vector>
  </TitlesOfParts>
  <Company>ARC Informatique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Alain Faisant</dc:creator>
  <cp:lastModifiedBy>highlander</cp:lastModifiedBy>
  <cp:revision>895</cp:revision>
  <dcterms:created xsi:type="dcterms:W3CDTF">2009-04-04T22:42:11Z</dcterms:created>
  <dcterms:modified xsi:type="dcterms:W3CDTF">2011-06-09T08:31:05Z</dcterms:modified>
</cp:coreProperties>
</file>