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7" r:id="rId11"/>
    <p:sldId id="318" r:id="rId12"/>
    <p:sldId id="319" r:id="rId13"/>
    <p:sldId id="320" r:id="rId14"/>
    <p:sldId id="321" r:id="rId15"/>
    <p:sldId id="327" r:id="rId16"/>
    <p:sldId id="322" r:id="rId17"/>
    <p:sldId id="323" r:id="rId18"/>
    <p:sldId id="324" r:id="rId19"/>
    <p:sldId id="325" r:id="rId20"/>
    <p:sldId id="326" r:id="rId21"/>
    <p:sldId id="262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zo Palomba" initials="EP" lastIdx="1" clrIdx="0">
    <p:extLst>
      <p:ext uri="{19B8F6BF-5375-455C-9EA6-DF929625EA0E}">
        <p15:presenceInfo xmlns:p15="http://schemas.microsoft.com/office/powerpoint/2012/main" userId="Enzo Palom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1C2"/>
    <a:srgbClr val="F1F1F1"/>
    <a:srgbClr val="418FDE"/>
    <a:srgbClr val="FFFFFF"/>
    <a:srgbClr val="E43027"/>
    <a:srgbClr val="E9F5AD"/>
    <a:srgbClr val="B6D7EC"/>
    <a:srgbClr val="007A53"/>
    <a:srgbClr val="509E2F"/>
    <a:srgbClr val="A8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305" autoAdjust="0"/>
  </p:normalViewPr>
  <p:slideViewPr>
    <p:cSldViewPr>
      <p:cViewPr varScale="1">
        <p:scale>
          <a:sx n="88" d="100"/>
          <a:sy n="88" d="100"/>
        </p:scale>
        <p:origin x="494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05T09:03:51.54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EEB51-1B3E-4276-A314-0FD109833D3E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6CF86-BA5E-449F-A49B-E0339813F3B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8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13" y="741363"/>
            <a:ext cx="6600825" cy="37131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36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13" y="741363"/>
            <a:ext cx="6600825" cy="3713162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03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twitter.com/PcVueSolutions" TargetMode="External"/><Relationship Id="rId18" Type="http://schemas.openxmlformats.org/officeDocument/2006/relationships/image" Target="cid:image006.png@01D050EE.198305C0" TargetMode="External"/><Relationship Id="rId3" Type="http://schemas.openxmlformats.org/officeDocument/2006/relationships/image" Target="cid:image001.png@01D050EE.198305C0" TargetMode="External"/><Relationship Id="rId7" Type="http://schemas.openxmlformats.org/officeDocument/2006/relationships/hyperlink" Target="https://www.linkedin.com/company/arc-informatique?trk=top_nav_home" TargetMode="External"/><Relationship Id="rId12" Type="http://schemas.openxmlformats.org/officeDocument/2006/relationships/image" Target="cid:image004.png@01D050EE.198305C0" TargetMode="External"/><Relationship Id="rId1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hyperlink" Target="https://www.facebook.com/PcVueSCADASolu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cid:image002.png@01D050EE.198305C0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cid:image005.png@01D050EE.198305C0" TargetMode="External"/><Relationship Id="rId10" Type="http://schemas.openxmlformats.org/officeDocument/2006/relationships/hyperlink" Target="http://blog.pcvuesolutions.com/" TargetMode="External"/><Relationship Id="rId4" Type="http://schemas.openxmlformats.org/officeDocument/2006/relationships/hyperlink" Target="https://www.youtube.com/user/PcVueTutorials" TargetMode="External"/><Relationship Id="rId9" Type="http://schemas.openxmlformats.org/officeDocument/2006/relationships/image" Target="cid:image003.png@01D050EE.198305C0" TargetMode="External"/><Relationship Id="rId1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1" y="1122364"/>
            <a:ext cx="6372201" cy="3170733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4437112"/>
            <a:ext cx="9144001" cy="8206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E4302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noProof="0" dirty="0" smtClean="0"/>
              <a:t>Sous-titre</a:t>
            </a:r>
            <a:endParaRPr lang="fr-FR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896201" y="1122363"/>
            <a:ext cx="2771800" cy="317073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54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on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195734"/>
            <a:ext cx="12192000" cy="703551"/>
          </a:xfrm>
          <a:solidFill>
            <a:srgbClr val="BDBEC0"/>
          </a:solidFill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Merci de votre attention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07369" y="3743938"/>
            <a:ext cx="5976664" cy="2351041"/>
          </a:xfrm>
        </p:spPr>
        <p:txBody>
          <a:bodyPr/>
          <a:lstStyle>
            <a:lvl1pPr marL="0" indent="0">
              <a:buClr>
                <a:srgbClr val="C00000"/>
              </a:buClr>
              <a:buFont typeface="Wingdings" panose="05000000000000000000" pitchFamily="2" charset="2"/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Clr>
                <a:srgbClr val="C00000"/>
              </a:buClr>
              <a:buFont typeface="Wingdings" panose="05000000000000000000" pitchFamily="2" charset="2"/>
              <a:buNone/>
              <a:defRPr/>
            </a:lvl2pPr>
            <a:lvl3pPr marL="8572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3pPr>
            <a:lvl4pPr marL="12001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noProof="1" smtClean="0"/>
              <a:t>Vos coordonnées</a:t>
            </a:r>
            <a:endParaRPr lang="fr-FR" noProof="0" dirty="0" smtClean="0"/>
          </a:p>
          <a:p>
            <a:pPr lvl="0"/>
            <a:endParaRPr lang="en-US" noProof="1" smtClean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 hasCustomPrompt="1"/>
          </p:nvPr>
        </p:nvSpPr>
        <p:spPr>
          <a:xfrm>
            <a:off x="7608168" y="3743938"/>
            <a:ext cx="4392488" cy="2349978"/>
          </a:xfrm>
        </p:spPr>
        <p:txBody>
          <a:bodyPr/>
          <a:lstStyle>
            <a:lvl1pPr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noProof="0" dirty="0" smtClean="0"/>
              <a:t>Coller ici vos coordonnées sous la forme d’une image QR-code, à générer par ex via http://www.qrcode-monkey.com/#</a:t>
            </a:r>
            <a:endParaRPr lang="fr-FR" noProof="0" dirty="0"/>
          </a:p>
        </p:txBody>
      </p:sp>
      <p:pic>
        <p:nvPicPr>
          <p:cNvPr id="1032" name="Picture 8" descr="cid:image001.png@01D050EE.198305C0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2" y="1197354"/>
            <a:ext cx="49053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id:image002.png@01D050EE.198305C0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08" y="272476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d:image003.png@01D050EE.198305C0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2715239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id:image004.png@01D050EE.198305C0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05" y="2677139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magine 1" descr="cid:image005.png@01D050EE.198305C0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67" y="2696189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magine 2" descr="cid:image006.png@01D050EE.198305C0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97" y="2734289"/>
            <a:ext cx="98107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19336" y="533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119336" y="2438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119336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119336" y="4429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13"/>
          <p:cNvSpPr>
            <a:spLocks noChangeArrowheads="1"/>
          </p:cNvSpPr>
          <p:nvPr userDrawn="1"/>
        </p:nvSpPr>
        <p:spPr bwMode="auto">
          <a:xfrm>
            <a:off x="119336" y="546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119336" y="64865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119336" y="746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3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14166" y="188640"/>
            <a:ext cx="12206165" cy="703551"/>
          </a:xfrm>
          <a:solidFill>
            <a:srgbClr val="BDBEC0"/>
          </a:solidFill>
        </p:spPr>
        <p:txBody>
          <a:bodyPr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Question / Answer</a:t>
            </a:r>
            <a:endParaRPr lang="en-US" noProof="0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2606083"/>
            <a:ext cx="6555204" cy="18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87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ject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115658"/>
            <a:ext cx="12192000" cy="703551"/>
          </a:xfrm>
          <a:solidFill>
            <a:srgbClr val="BDBEC0"/>
          </a:solidFill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Subject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9337" y="891988"/>
            <a:ext cx="11911492" cy="5561348"/>
          </a:xfrm>
        </p:spPr>
        <p:txBody>
          <a:bodyPr>
            <a:normAutofit/>
          </a:bodyPr>
          <a:lstStyle>
            <a:lvl1pPr marL="171450" indent="-171450">
              <a:buClr>
                <a:srgbClr val="E43027"/>
              </a:buClr>
              <a:buFont typeface="Wingdings" panose="05000000000000000000" pitchFamily="2" charset="2"/>
              <a:buChar char="§"/>
              <a:defRPr sz="3200">
                <a:solidFill>
                  <a:schemeClr val="bg1">
                    <a:lumMod val="65000"/>
                  </a:schemeClr>
                </a:solidFill>
              </a:defRPr>
            </a:lvl1pPr>
            <a:lvl2pPr marL="514350" indent="-171450">
              <a:buClr>
                <a:srgbClr val="E43027"/>
              </a:buClr>
              <a:buFont typeface="Wingdings" panose="05000000000000000000" pitchFamily="2" charset="2"/>
              <a:buChar char="§"/>
              <a:defRPr sz="2800">
                <a:solidFill>
                  <a:schemeClr val="bg1">
                    <a:lumMod val="65000"/>
                  </a:schemeClr>
                </a:solidFill>
              </a:defRPr>
            </a:lvl2pPr>
            <a:lvl3pPr marL="857250" indent="-171450">
              <a:buClr>
                <a:srgbClr val="E43027"/>
              </a:buClr>
              <a:buFont typeface="Wingdings" panose="05000000000000000000" pitchFamily="2" charset="2"/>
              <a:buChar char="§"/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 marL="12001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noProof="1" smtClean="0"/>
              <a:t>First level</a:t>
            </a:r>
          </a:p>
          <a:p>
            <a:pPr lvl="1"/>
            <a:r>
              <a:rPr lang="fr-FR" dirty="0" smtClean="0"/>
              <a:t>Second </a:t>
            </a:r>
            <a:r>
              <a:rPr lang="en-US" noProof="0" dirty="0" smtClean="0"/>
              <a:t>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0922957" y="115658"/>
            <a:ext cx="1269043" cy="70326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5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esentation Title - with off-li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1" y="1122364"/>
            <a:ext cx="6372201" cy="3170733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4437112"/>
            <a:ext cx="9144001" cy="82068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E4302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 smtClean="0"/>
              <a:t>Sub-title</a:t>
            </a:r>
            <a:endParaRPr lang="en-US" noProof="0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7974013" y="1122363"/>
            <a:ext cx="2693987" cy="3170237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7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>
            <a:off x="9429774" y="107154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1493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115119"/>
            <a:ext cx="12192000" cy="703551"/>
          </a:xfrm>
          <a:solidFill>
            <a:srgbClr val="BDBEC0"/>
          </a:solidFill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Sommaire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9336" y="950810"/>
            <a:ext cx="11911491" cy="5502526"/>
          </a:xfrm>
        </p:spPr>
        <p:txBody>
          <a:bodyPr>
            <a:normAutofit/>
          </a:bodyPr>
          <a:lstStyle>
            <a:lvl1pPr marL="171450" indent="-171450">
              <a:buClr>
                <a:srgbClr val="E43027"/>
              </a:buClr>
              <a:buFont typeface="Wingdings" panose="05000000000000000000" pitchFamily="2" charset="2"/>
              <a:buChar char="§"/>
              <a:defRPr sz="3600">
                <a:solidFill>
                  <a:schemeClr val="bg1">
                    <a:lumMod val="65000"/>
                  </a:schemeClr>
                </a:solidFill>
              </a:defRPr>
            </a:lvl1pPr>
            <a:lvl2pPr marL="514350" indent="-171450">
              <a:buClr>
                <a:srgbClr val="E43027"/>
              </a:buClr>
              <a:buFont typeface="Wingdings" panose="05000000000000000000" pitchFamily="2" charset="2"/>
              <a:buChar char="§"/>
              <a:defRPr sz="3200">
                <a:solidFill>
                  <a:schemeClr val="bg1">
                    <a:lumMod val="65000"/>
                  </a:schemeClr>
                </a:solidFill>
              </a:defRPr>
            </a:lvl2pPr>
            <a:lvl3pPr marL="857250" indent="-171450">
              <a:buClr>
                <a:srgbClr val="E43027"/>
              </a:buClr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65000"/>
                  </a:schemeClr>
                </a:solidFill>
              </a:defRPr>
            </a:lvl3pPr>
            <a:lvl4pPr marL="12001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noProof="0" dirty="0" smtClean="0"/>
              <a:t>Premier niveau</a:t>
            </a:r>
          </a:p>
          <a:p>
            <a:pPr lvl="1"/>
            <a:r>
              <a:rPr lang="fr-FR" noProof="0" dirty="0" smtClean="0"/>
              <a:t>Second niveau</a:t>
            </a:r>
          </a:p>
          <a:p>
            <a:pPr lvl="2"/>
            <a:r>
              <a:rPr lang="fr-FR" noProof="0" dirty="0" smtClean="0"/>
              <a:t> Troisième niveau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0922957" y="134846"/>
            <a:ext cx="1269043" cy="70326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2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jet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115658"/>
            <a:ext cx="12192000" cy="703551"/>
          </a:xfrm>
          <a:solidFill>
            <a:srgbClr val="BDBEC0"/>
          </a:solidFill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Sujet</a:t>
            </a:r>
            <a:endParaRPr lang="fr-FR" noProof="0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0922957" y="115658"/>
            <a:ext cx="1269043" cy="70326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9336" y="950810"/>
            <a:ext cx="11911491" cy="5502526"/>
          </a:xfrm>
        </p:spPr>
        <p:txBody>
          <a:bodyPr>
            <a:normAutofit/>
          </a:bodyPr>
          <a:lstStyle>
            <a:lvl1pPr marL="171450" indent="-171450">
              <a:buClr>
                <a:srgbClr val="E43027"/>
              </a:buClr>
              <a:buFont typeface="Wingdings" panose="05000000000000000000" pitchFamily="2" charset="2"/>
              <a:buChar char="§"/>
              <a:defRPr sz="3600">
                <a:solidFill>
                  <a:schemeClr val="bg1">
                    <a:lumMod val="65000"/>
                  </a:schemeClr>
                </a:solidFill>
              </a:defRPr>
            </a:lvl1pPr>
            <a:lvl2pPr marL="514350" indent="-171450">
              <a:buClr>
                <a:srgbClr val="E43027"/>
              </a:buClr>
              <a:buFont typeface="Wingdings" panose="05000000000000000000" pitchFamily="2" charset="2"/>
              <a:buChar char="§"/>
              <a:defRPr sz="3200">
                <a:solidFill>
                  <a:schemeClr val="bg1">
                    <a:lumMod val="65000"/>
                  </a:schemeClr>
                </a:solidFill>
              </a:defRPr>
            </a:lvl2pPr>
            <a:lvl3pPr marL="857250" indent="-171450">
              <a:buClr>
                <a:srgbClr val="E43027"/>
              </a:buClr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65000"/>
                  </a:schemeClr>
                </a:solidFill>
              </a:defRPr>
            </a:lvl3pPr>
            <a:lvl4pPr marL="12001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noProof="0" dirty="0" smtClean="0"/>
              <a:t>Premier niveau</a:t>
            </a:r>
          </a:p>
          <a:p>
            <a:pPr lvl="1"/>
            <a:r>
              <a:rPr lang="fr-FR" noProof="0" dirty="0" smtClean="0"/>
              <a:t>Second niveau</a:t>
            </a:r>
          </a:p>
          <a:p>
            <a:pPr lvl="2"/>
            <a:r>
              <a:rPr lang="fr-FR" noProof="0" dirty="0" smtClean="0"/>
              <a:t> 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85161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jet avec pet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9337" y="891988"/>
            <a:ext cx="7344815" cy="5633356"/>
          </a:xfr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buClr>
                <a:srgbClr val="E43027"/>
              </a:buClr>
              <a:buFont typeface="Wingdings" panose="05000000000000000000" pitchFamily="2" charset="2"/>
              <a:buChar char="§"/>
              <a:defRPr lang="en-US" sz="2400" kern="1200" baseline="0" noProof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buClr>
                <a:srgbClr val="E43027"/>
              </a:buClr>
              <a:buFont typeface="Wingdings" panose="05000000000000000000" pitchFamily="2" charset="2"/>
              <a:buChar char="§"/>
              <a:defRPr lang="en-US" sz="24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buClr>
                <a:srgbClr val="E43027"/>
              </a:buClr>
              <a:buFont typeface="Wingdings" panose="05000000000000000000" pitchFamily="2" charset="2"/>
              <a:buChar char="§"/>
              <a:defRPr lang="en-US" sz="24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noProof="1" smtClean="0"/>
              <a:t>Premier niveau</a:t>
            </a:r>
          </a:p>
          <a:p>
            <a:pPr lvl="1"/>
            <a:r>
              <a:rPr lang="fr-FR" dirty="0" smtClean="0"/>
              <a:t>Second niveau</a:t>
            </a:r>
            <a:endParaRPr lang="en-US" noProof="0" dirty="0" smtClean="0"/>
          </a:p>
          <a:p>
            <a:pPr lvl="2"/>
            <a:r>
              <a:rPr lang="fr-FR" noProof="0" dirty="0" smtClean="0"/>
              <a:t>Troisième niveau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/>
          </p:nvPr>
        </p:nvSpPr>
        <p:spPr>
          <a:xfrm>
            <a:off x="7608168" y="891988"/>
            <a:ext cx="4436197" cy="325709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0" y="115658"/>
            <a:ext cx="12192000" cy="703551"/>
          </a:xfrm>
          <a:solidFill>
            <a:srgbClr val="BDBEC0"/>
          </a:solidFill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Sujet</a:t>
            </a:r>
            <a:endParaRPr lang="fr-FR" noProof="0" dirty="0"/>
          </a:p>
        </p:txBody>
      </p:sp>
      <p:sp>
        <p:nvSpPr>
          <p:cNvPr id="10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0922957" y="115658"/>
            <a:ext cx="1269043" cy="70326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jet 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9337" y="891988"/>
            <a:ext cx="4536503" cy="5129300"/>
          </a:xfr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buClr>
                <a:srgbClr val="E43027"/>
              </a:buClr>
              <a:buFont typeface="Wingdings" panose="05000000000000000000" pitchFamily="2" charset="2"/>
              <a:buChar char="§"/>
              <a:defRPr lang="en-US" sz="2400" kern="1200" baseline="0" noProof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buClr>
                <a:srgbClr val="E43027"/>
              </a:buClr>
              <a:buFont typeface="Wingdings" panose="05000000000000000000" pitchFamily="2" charset="2"/>
              <a:buChar char="§"/>
              <a:defRPr lang="en-US" sz="24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buClr>
                <a:srgbClr val="E43027"/>
              </a:buClr>
              <a:buFont typeface="Wingdings" panose="05000000000000000000" pitchFamily="2" charset="2"/>
              <a:buChar char="§"/>
              <a:defRPr lang="en-US" sz="24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noProof="1" smtClean="0"/>
              <a:t>Premier niveau</a:t>
            </a:r>
          </a:p>
          <a:p>
            <a:pPr lvl="1"/>
            <a:r>
              <a:rPr lang="fr-FR" dirty="0" smtClean="0"/>
              <a:t>Second niveau</a:t>
            </a:r>
            <a:endParaRPr lang="en-US" noProof="0" dirty="0" smtClean="0"/>
          </a:p>
          <a:p>
            <a:pPr lvl="2"/>
            <a:r>
              <a:rPr lang="fr-FR" noProof="0" dirty="0" smtClean="0"/>
              <a:t>Troisième niveau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/>
          </p:nvPr>
        </p:nvSpPr>
        <p:spPr>
          <a:xfrm>
            <a:off x="4799856" y="891988"/>
            <a:ext cx="7244509" cy="51293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0" y="115658"/>
            <a:ext cx="12192000" cy="703551"/>
          </a:xfrm>
          <a:solidFill>
            <a:srgbClr val="BDBEC0"/>
          </a:solidFill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Sujet</a:t>
            </a:r>
            <a:endParaRPr lang="fr-FR" noProof="0" dirty="0"/>
          </a:p>
        </p:txBody>
      </p:sp>
      <p:sp>
        <p:nvSpPr>
          <p:cNvPr id="10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0922957" y="115658"/>
            <a:ext cx="1269043" cy="70326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jet avec deu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9337" y="891988"/>
            <a:ext cx="7560839" cy="5633356"/>
          </a:xfr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buClr>
                <a:srgbClr val="E43027"/>
              </a:buClr>
              <a:buFont typeface="Wingdings" panose="05000000000000000000" pitchFamily="2" charset="2"/>
              <a:buChar char="§"/>
              <a:defRPr lang="en-US" sz="2400" kern="1200" baseline="0" noProof="1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buClr>
                <a:srgbClr val="E43027"/>
              </a:buClr>
              <a:buFont typeface="Wingdings" panose="05000000000000000000" pitchFamily="2" charset="2"/>
              <a:buChar char="§"/>
              <a:defRPr lang="en-US" sz="24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buClr>
                <a:srgbClr val="E43027"/>
              </a:buClr>
              <a:buFont typeface="Wingdings" panose="05000000000000000000" pitchFamily="2" charset="2"/>
              <a:buChar char="§"/>
              <a:defRPr lang="en-US" sz="2400" kern="1200" noProof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noProof="1" smtClean="0"/>
              <a:t>Premier niveau</a:t>
            </a:r>
          </a:p>
          <a:p>
            <a:pPr lvl="1"/>
            <a:r>
              <a:rPr lang="fr-FR" dirty="0" smtClean="0"/>
              <a:t>Second niveau</a:t>
            </a:r>
            <a:endParaRPr lang="en-US" noProof="0" dirty="0" smtClean="0"/>
          </a:p>
          <a:p>
            <a:pPr lvl="2"/>
            <a:r>
              <a:rPr lang="fr-FR" noProof="0" dirty="0" smtClean="0"/>
              <a:t>Troisième niveau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4"/>
          </p:nvPr>
        </p:nvSpPr>
        <p:spPr>
          <a:xfrm>
            <a:off x="7824192" y="891988"/>
            <a:ext cx="4220173" cy="325709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0" y="115658"/>
            <a:ext cx="12192000" cy="703551"/>
          </a:xfrm>
          <a:solidFill>
            <a:srgbClr val="BDBEC0"/>
          </a:solidFill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Sujet</a:t>
            </a:r>
            <a:endParaRPr lang="fr-FR" noProof="0" dirty="0"/>
          </a:p>
        </p:txBody>
      </p:sp>
      <p:sp>
        <p:nvSpPr>
          <p:cNvPr id="10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0922957" y="115658"/>
            <a:ext cx="1269043" cy="70326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6" name="Espace réservé pour une image  6"/>
          <p:cNvSpPr>
            <a:spLocks noGrp="1"/>
          </p:cNvSpPr>
          <p:nvPr>
            <p:ph type="pic" sz="quarter" idx="15"/>
          </p:nvPr>
        </p:nvSpPr>
        <p:spPr>
          <a:xfrm>
            <a:off x="7824192" y="4293096"/>
            <a:ext cx="2304256" cy="223224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7" grpId="0"/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22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170689"/>
            <a:ext cx="12192000" cy="703551"/>
          </a:xfrm>
          <a:solidFill>
            <a:srgbClr val="BDBEC0"/>
          </a:solidFill>
        </p:spPr>
        <p:txBody>
          <a:bodyPr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Conclusion</a:t>
            </a:r>
            <a:endParaRPr lang="fr-FR" noProof="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9336" y="950810"/>
            <a:ext cx="11911491" cy="5502526"/>
          </a:xfrm>
        </p:spPr>
        <p:txBody>
          <a:bodyPr>
            <a:normAutofit/>
          </a:bodyPr>
          <a:lstStyle>
            <a:lvl1pPr marL="171450" indent="-171450">
              <a:buClr>
                <a:srgbClr val="E43027"/>
              </a:buClr>
              <a:buFont typeface="Wingdings" panose="05000000000000000000" pitchFamily="2" charset="2"/>
              <a:buChar char="§"/>
              <a:defRPr sz="3600">
                <a:solidFill>
                  <a:schemeClr val="bg1">
                    <a:lumMod val="65000"/>
                  </a:schemeClr>
                </a:solidFill>
              </a:defRPr>
            </a:lvl1pPr>
            <a:lvl2pPr marL="514350" indent="-171450">
              <a:buClr>
                <a:srgbClr val="E43027"/>
              </a:buClr>
              <a:buFont typeface="Wingdings" panose="05000000000000000000" pitchFamily="2" charset="2"/>
              <a:buChar char="§"/>
              <a:defRPr sz="3200">
                <a:solidFill>
                  <a:schemeClr val="bg1">
                    <a:lumMod val="65000"/>
                  </a:schemeClr>
                </a:solidFill>
              </a:defRPr>
            </a:lvl2pPr>
            <a:lvl3pPr marL="857250" indent="-171450">
              <a:buClr>
                <a:srgbClr val="E43027"/>
              </a:buClr>
              <a:buFont typeface="Wingdings" panose="05000000000000000000" pitchFamily="2" charset="2"/>
              <a:buChar char="§"/>
              <a:defRPr sz="2400">
                <a:solidFill>
                  <a:schemeClr val="bg1">
                    <a:lumMod val="65000"/>
                  </a:schemeClr>
                </a:solidFill>
              </a:defRPr>
            </a:lvl3pPr>
            <a:lvl4pPr marL="12001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4pPr>
            <a:lvl5pPr marL="1543050" indent="-171450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fr-FR" noProof="0" dirty="0" smtClean="0"/>
              <a:t>Premier niveau</a:t>
            </a:r>
          </a:p>
          <a:p>
            <a:pPr lvl="1"/>
            <a:r>
              <a:rPr lang="fr-FR" noProof="0" dirty="0" smtClean="0"/>
              <a:t>Second niveau</a:t>
            </a:r>
          </a:p>
          <a:p>
            <a:pPr lvl="2"/>
            <a:r>
              <a:rPr lang="fr-FR" noProof="0" dirty="0" smtClean="0"/>
              <a:t> 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103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/Répo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-14166" y="188640"/>
            <a:ext cx="12206165" cy="703551"/>
          </a:xfrm>
          <a:solidFill>
            <a:srgbClr val="BDBEC0"/>
          </a:solidFill>
        </p:spPr>
        <p:txBody>
          <a:bodyPr/>
          <a:lstStyle>
            <a:lvl1pPr algn="ct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 smtClean="0"/>
              <a:t>Questions / Réponses</a:t>
            </a:r>
            <a:endParaRPr lang="fr-FR" noProof="0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2606083"/>
            <a:ext cx="6555204" cy="18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67088" y="61155"/>
            <a:ext cx="11061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8835" y="1545326"/>
            <a:ext cx="110298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0" y="6165304"/>
            <a:ext cx="12192000" cy="717482"/>
            <a:chOff x="1" y="6167902"/>
            <a:chExt cx="12192000" cy="717482"/>
          </a:xfrm>
        </p:grpSpPr>
        <p:pic>
          <p:nvPicPr>
            <p:cNvPr id="13" name="Immagine 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01"/>
            <a:stretch/>
          </p:blipFill>
          <p:spPr>
            <a:xfrm>
              <a:off x="1" y="6525344"/>
              <a:ext cx="12192000" cy="36004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8488" y="6167902"/>
              <a:ext cx="1656184" cy="530849"/>
            </a:xfrm>
            <a:prstGeom prst="rect">
              <a:avLst/>
            </a:prstGeom>
          </p:spPr>
        </p:pic>
      </p:grp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7328" y="6702766"/>
            <a:ext cx="554461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noProof="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Toutes les marques ou noms de produits cités dans ce document sont la propriété de leurs ayant-droits respectifs</a:t>
            </a:r>
            <a:r>
              <a:rPr lang="fr-FR" sz="800" noProof="0" dirty="0" smtClean="0">
                <a:solidFill>
                  <a:prstClr val="white">
                    <a:lumMod val="75000"/>
                  </a:prst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0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83" r:id="rId4"/>
    <p:sldLayoutId id="2147483687" r:id="rId5"/>
    <p:sldLayoutId id="2147483688" r:id="rId6"/>
    <p:sldLayoutId id="2147483679" r:id="rId7"/>
    <p:sldLayoutId id="2147483684" r:id="rId8"/>
    <p:sldLayoutId id="2147483685" r:id="rId9"/>
    <p:sldLayoutId id="2147483686" r:id="rId10"/>
    <p:sldLayoutId id="2147483690" r:id="rId11"/>
    <p:sldLayoutId id="2147483691" r:id="rId12"/>
    <p:sldLayoutId id="2147483692" r:id="rId13"/>
    <p:sldLayoutId id="2147483693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2"/>
            <a:ext cx="6372201" cy="3170733"/>
          </a:xfrm>
        </p:spPr>
        <p:txBody>
          <a:bodyPr numCol="1" anchor="ctr"/>
          <a:lstStyle/>
          <a:p>
            <a:r>
              <a:rPr lang="fr-FR" sz="3600" dirty="0" smtClean="0"/>
              <a:t>ITM 2018</a:t>
            </a:r>
            <a:br>
              <a:rPr lang="fr-FR" sz="3600" dirty="0" smtClean="0"/>
            </a:br>
            <a:r>
              <a:rPr lang="fr-FR" sz="3600" dirty="0" smtClean="0"/>
              <a:t>-</a:t>
            </a:r>
            <a:r>
              <a:rPr lang="fr-FR" sz="3600" dirty="0" err="1" smtClean="0"/>
              <a:t>Mobility</a:t>
            </a:r>
            <a:r>
              <a:rPr lang="fr-FR" sz="3600" dirty="0" smtClean="0"/>
              <a:t>-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Animated</a:t>
            </a:r>
            <a:r>
              <a:rPr lang="fr-FR" dirty="0" smtClean="0"/>
              <a:t> by Ling </a:t>
            </a:r>
            <a:r>
              <a:rPr lang="fr-FR" dirty="0" err="1" smtClean="0"/>
              <a:t>Ling</a:t>
            </a:r>
            <a:r>
              <a:rPr lang="fr-FR" dirty="0" smtClean="0"/>
              <a:t> Wu-Enzo PALOMBA-Grégoire CHOVELON</a:t>
            </a:r>
            <a:endParaRPr lang="fr-FR" dirty="0"/>
          </a:p>
        </p:txBody>
      </p:sp>
      <p:pic>
        <p:nvPicPr>
          <p:cNvPr id="2052" name="Picture 4" descr="47d337cfa1f72bfa6f2540dc7b6e1579_lar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2" t="1405" r="20922" b="-1"/>
          <a:stretch/>
        </p:blipFill>
        <p:spPr bwMode="auto">
          <a:xfrm>
            <a:off x="7896200" y="1122362"/>
            <a:ext cx="2771800" cy="317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3"/>
          </p:nvPr>
        </p:nvSpPr>
        <p:spPr>
          <a:xfrm>
            <a:off x="7896200" y="1122365"/>
            <a:ext cx="2771800" cy="3170731"/>
          </a:xfrm>
        </p:spPr>
      </p:sp>
      <p:pic>
        <p:nvPicPr>
          <p:cNvPr id="2054" name="Picture 6" descr="shutterstock_2036184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3" t="4473" r="27868" b="1979"/>
          <a:stretch/>
        </p:blipFill>
        <p:spPr bwMode="auto">
          <a:xfrm>
            <a:off x="7896200" y="1124744"/>
            <a:ext cx="2771800" cy="316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ésultat de recherche d'images pour &quot;PcVu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2780928"/>
            <a:ext cx="1584176" cy="3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4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6141"/>
            <a:ext cx="12192000" cy="703551"/>
          </a:xfrm>
        </p:spPr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err="1"/>
              <a:t>Mobility</a:t>
            </a:r>
            <a:r>
              <a:rPr lang="fr-FR" dirty="0"/>
              <a:t> Server </a:t>
            </a:r>
            <a:r>
              <a:rPr lang="fr-FR" dirty="0" err="1"/>
              <a:t>side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337" y="809692"/>
            <a:ext cx="11911492" cy="5325932"/>
          </a:xfrm>
        </p:spPr>
        <p:txBody>
          <a:bodyPr>
            <a:normAutofit/>
          </a:bodyPr>
          <a:lstStyle/>
          <a:p>
            <a:pPr lvl="1">
              <a:lnSpc>
                <a:spcPct val="170000"/>
              </a:lnSpc>
              <a:buClr>
                <a:srgbClr val="FF0000"/>
              </a:buClr>
            </a:pPr>
            <a:r>
              <a:rPr lang="en-US" sz="3200" dirty="0">
                <a:solidFill>
                  <a:schemeClr val="tx1"/>
                </a:solidFill>
              </a:rPr>
              <a:t>Add some geo tags</a:t>
            </a:r>
          </a:p>
          <a:p>
            <a:pPr lvl="1">
              <a:lnSpc>
                <a:spcPct val="170000"/>
              </a:lnSpc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70000"/>
              </a:lnSpc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70000"/>
              </a:lnSpc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Define your tree of locations</a:t>
            </a:r>
          </a:p>
          <a:p>
            <a:pPr lvl="1">
              <a:lnSpc>
                <a:spcPct val="170000"/>
              </a:lnSpc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342900" lvl="1" indent="0">
              <a:buClr>
                <a:schemeClr val="tx1"/>
              </a:buClr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lvl="1">
              <a:buClrTx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-238" t="882" r="238" b="9280"/>
          <a:stretch/>
        </p:blipFill>
        <p:spPr>
          <a:xfrm>
            <a:off x="7459602" y="1611021"/>
            <a:ext cx="3842381" cy="1861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82" y="1611021"/>
            <a:ext cx="5286375" cy="2257425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6142492" y="2212848"/>
            <a:ext cx="1283208" cy="155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49014" r="-1" b="51220"/>
          <a:stretch/>
        </p:blipFill>
        <p:spPr>
          <a:xfrm>
            <a:off x="4172250" y="4853036"/>
            <a:ext cx="2680716" cy="109651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t="59200" r="66434"/>
          <a:stretch/>
        </p:blipFill>
        <p:spPr>
          <a:xfrm>
            <a:off x="886507" y="4853036"/>
            <a:ext cx="1774398" cy="921030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2660905" y="5158103"/>
            <a:ext cx="1283208" cy="155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5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6141"/>
            <a:ext cx="12192000" cy="703551"/>
          </a:xfrm>
        </p:spPr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err="1"/>
              <a:t>Mobility</a:t>
            </a:r>
            <a:r>
              <a:rPr lang="fr-FR" dirty="0"/>
              <a:t> Server </a:t>
            </a:r>
            <a:r>
              <a:rPr lang="fr-FR" dirty="0" err="1"/>
              <a:t>side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337" y="809692"/>
            <a:ext cx="11911492" cy="5837996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chemeClr val="tx1"/>
                </a:solidFill>
              </a:rPr>
              <a:t>Associate a Geotag to a </a:t>
            </a:r>
            <a:r>
              <a:rPr lang="en-US" sz="3200" dirty="0" smtClean="0">
                <a:solidFill>
                  <a:schemeClr val="tx1"/>
                </a:solidFill>
              </a:rPr>
              <a:t>location</a:t>
            </a:r>
          </a:p>
          <a:p>
            <a:pPr lvl="1"/>
            <a:endParaRPr lang="en-US" sz="3200" dirty="0">
              <a:solidFill>
                <a:schemeClr val="tx1"/>
              </a:solidFill>
            </a:endParaRPr>
          </a:p>
          <a:p>
            <a:pPr lvl="1">
              <a:lnSpc>
                <a:spcPct val="170000"/>
              </a:lnSpc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70000"/>
              </a:lnSpc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Create some actions in a </a:t>
            </a:r>
            <a:r>
              <a:rPr lang="en-US" sz="3200" dirty="0" smtClean="0">
                <a:solidFill>
                  <a:schemeClr val="tx1"/>
                </a:solidFill>
              </a:rPr>
              <a:t>location</a:t>
            </a:r>
          </a:p>
          <a:p>
            <a:pPr lvl="1"/>
            <a:endParaRPr lang="en-US" sz="3200" dirty="0">
              <a:solidFill>
                <a:schemeClr val="tx1"/>
              </a:solidFill>
            </a:endParaRPr>
          </a:p>
          <a:p>
            <a:pPr lvl="1">
              <a:lnSpc>
                <a:spcPct val="250000"/>
              </a:lnSpc>
              <a:buClr>
                <a:schemeClr val="tx1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fr-FR" sz="3200" dirty="0" err="1">
                <a:solidFill>
                  <a:schemeClr val="tx1"/>
                </a:solidFill>
              </a:rPr>
              <a:t>Connect</a:t>
            </a:r>
            <a:r>
              <a:rPr lang="fr-FR" sz="3200" dirty="0">
                <a:solidFill>
                  <a:schemeClr val="tx1"/>
                </a:solidFill>
              </a:rPr>
              <a:t> </a:t>
            </a:r>
            <a:r>
              <a:rPr lang="fr-FR" sz="3200" dirty="0" err="1">
                <a:solidFill>
                  <a:schemeClr val="tx1"/>
                </a:solidFill>
              </a:rPr>
              <a:t>your</a:t>
            </a:r>
            <a:r>
              <a:rPr lang="fr-FR" sz="3200" dirty="0">
                <a:solidFill>
                  <a:schemeClr val="tx1"/>
                </a:solidFill>
              </a:rPr>
              <a:t> server to </a:t>
            </a:r>
            <a:r>
              <a:rPr lang="fr-FR" sz="3200" dirty="0" err="1">
                <a:solidFill>
                  <a:schemeClr val="tx1"/>
                </a:solidFill>
              </a:rPr>
              <a:t>your</a:t>
            </a:r>
            <a:r>
              <a:rPr lang="fr-FR" sz="3200" dirty="0">
                <a:solidFill>
                  <a:schemeClr val="tx1"/>
                </a:solidFill>
              </a:rPr>
              <a:t> </a:t>
            </a:r>
            <a:r>
              <a:rPr lang="fr-FR" sz="3200" dirty="0" err="1">
                <a:solidFill>
                  <a:schemeClr val="tx1"/>
                </a:solidFill>
              </a:rPr>
              <a:t>private</a:t>
            </a:r>
            <a:r>
              <a:rPr lang="fr-FR" sz="3200" dirty="0">
                <a:solidFill>
                  <a:schemeClr val="tx1"/>
                </a:solidFill>
              </a:rPr>
              <a:t> network</a:t>
            </a:r>
          </a:p>
          <a:p>
            <a:pPr lvl="1">
              <a:lnSpc>
                <a:spcPct val="170000"/>
              </a:lnSpc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797" b="5341"/>
          <a:stretch/>
        </p:blipFill>
        <p:spPr>
          <a:xfrm>
            <a:off x="740664" y="1409930"/>
            <a:ext cx="2331720" cy="17781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" y="4064575"/>
            <a:ext cx="2825496" cy="11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5B4D3-0061-44FD-9574-2BEE953D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Action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D66251-1951-44B9-AA24-372494916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Set up your base parameters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Give a good description to identify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what the action will do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0F9FEE-24CD-4FAC-BBF9-466FB9C98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984823"/>
            <a:ext cx="3908134" cy="537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5B4D3-0061-44FD-9574-2BEE953D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of an Action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D66251-1951-44B9-AA24-372494916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Set up your parameters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 case of Alarms add your desired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filter of alarms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044DD9-B777-4380-A06E-B5FDB3A5E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311714"/>
            <a:ext cx="3664191" cy="47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5BA38-0AFF-4528-A17F-3DA88168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layout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844A8-6568-4977-B276-93778524F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 have possibilities to customize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your action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Custom Images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Show Value of a variable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Different custom images for bit values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Show symbols on tiles</a:t>
            </a:r>
          </a:p>
          <a:p>
            <a:pPr lvl="1"/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79C39C-A7FA-4841-A61A-2FC77AE8E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46" y="1333400"/>
            <a:ext cx="3679227" cy="46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5BA38-0AFF-4528-A17F-3DA88168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3844A8-6568-4977-B276-93778524F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You have possibilities to </a:t>
            </a:r>
            <a:r>
              <a:rPr lang="en-US" dirty="0" smtClean="0">
                <a:solidFill>
                  <a:schemeClr val="tx1"/>
                </a:solidFill>
              </a:rPr>
              <a:t>display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Dashboard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 actions available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Does not rely on geolocation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Always displayed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2276872"/>
            <a:ext cx="6456260" cy="26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</a:t>
            </a:r>
            <a:r>
              <a:rPr lang="fr-FR" dirty="0"/>
              <a:t>the mobile </a:t>
            </a:r>
            <a:r>
              <a:rPr lang="fr-FR" dirty="0" err="1"/>
              <a:t>device</a:t>
            </a:r>
            <a:r>
              <a:rPr lang="fr-FR" dirty="0"/>
              <a:t> </a:t>
            </a:r>
            <a:r>
              <a:rPr lang="fr-FR" dirty="0" err="1" smtClean="0"/>
              <a:t>side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40254" y="1009970"/>
            <a:ext cx="10329626" cy="4147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43027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3027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302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fr-FR" dirty="0" err="1" smtClean="0">
                <a:solidFill>
                  <a:schemeClr val="tx1"/>
                </a:solidFill>
              </a:rPr>
              <a:t>Enable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i="1" dirty="0" smtClean="0">
                <a:solidFill>
                  <a:schemeClr val="tx1"/>
                </a:solidFill>
              </a:rPr>
              <a:t>Bluetooth</a:t>
            </a:r>
            <a:r>
              <a:rPr lang="fr-FR" dirty="0" smtClean="0">
                <a:solidFill>
                  <a:schemeClr val="tx1"/>
                </a:solidFill>
              </a:rPr>
              <a:t>/ </a:t>
            </a:r>
            <a:r>
              <a:rPr lang="fr-FR" i="1" dirty="0" smtClean="0">
                <a:solidFill>
                  <a:schemeClr val="tx1"/>
                </a:solidFill>
              </a:rPr>
              <a:t>NFC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i="1" dirty="0" smtClean="0">
                <a:solidFill>
                  <a:schemeClr val="tx1"/>
                </a:solidFill>
              </a:rPr>
              <a:t>Wifi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features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 err="1" smtClean="0">
                <a:solidFill>
                  <a:schemeClr val="tx1"/>
                </a:solidFill>
              </a:rPr>
              <a:t>connect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it</a:t>
            </a:r>
            <a:r>
              <a:rPr lang="fr-FR" dirty="0" smtClean="0">
                <a:solidFill>
                  <a:schemeClr val="tx1"/>
                </a:solidFill>
              </a:rPr>
              <a:t> to the </a:t>
            </a:r>
            <a:r>
              <a:rPr lang="fr-FR" dirty="0" err="1" smtClean="0">
                <a:solidFill>
                  <a:schemeClr val="tx1"/>
                </a:solidFill>
              </a:rPr>
              <a:t>server’s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netwok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endParaRPr lang="fr-FR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fr-FR" dirty="0">
                <a:solidFill>
                  <a:schemeClr val="tx1"/>
                </a:solidFill>
              </a:rPr>
              <a:t>Install and </a:t>
            </a:r>
            <a:r>
              <a:rPr lang="fr-FR" dirty="0" err="1">
                <a:solidFill>
                  <a:schemeClr val="tx1"/>
                </a:solidFill>
              </a:rPr>
              <a:t>launch</a:t>
            </a:r>
            <a:r>
              <a:rPr lang="fr-FR" dirty="0">
                <a:solidFill>
                  <a:schemeClr val="tx1"/>
                </a:solidFill>
              </a:rPr>
              <a:t> the mobile application on </a:t>
            </a:r>
            <a:r>
              <a:rPr lang="fr-FR" dirty="0" err="1">
                <a:solidFill>
                  <a:schemeClr val="tx1"/>
                </a:solidFill>
              </a:rPr>
              <a:t>your</a:t>
            </a:r>
            <a:r>
              <a:rPr lang="fr-FR" dirty="0">
                <a:solidFill>
                  <a:schemeClr val="tx1"/>
                </a:solidFill>
              </a:rPr>
              <a:t> mobile </a:t>
            </a:r>
            <a:r>
              <a:rPr lang="fr-FR" dirty="0" err="1">
                <a:solidFill>
                  <a:schemeClr val="tx1"/>
                </a:solidFill>
              </a:rPr>
              <a:t>device</a:t>
            </a:r>
            <a:endParaRPr lang="fr-FR" dirty="0">
              <a:solidFill>
                <a:schemeClr val="tx1"/>
              </a:solidFill>
            </a:endParaRPr>
          </a:p>
          <a:p>
            <a:pPr>
              <a:buClrTx/>
            </a:pPr>
            <a:endParaRPr lang="fr-FR" dirty="0" smtClean="0">
              <a:solidFill>
                <a:schemeClr val="tx1"/>
              </a:solidFill>
            </a:endParaRPr>
          </a:p>
          <a:p>
            <a:pPr marL="342900" lvl="1" indent="0">
              <a:buClr>
                <a:schemeClr val="tx1"/>
              </a:buClr>
              <a:buFont typeface="Wingdings" panose="05000000000000000000" pitchFamily="2" charset="2"/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lvl="1">
              <a:buClrTx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Grafik 10">
            <a:extLst>
              <a:ext uri="{FF2B5EF4-FFF2-40B4-BE49-F238E27FC236}">
                <a16:creationId xmlns:a16="http://schemas.microsoft.com/office/drawing/2014/main" id="{2DCF03C2-4585-46B1-8BD2-160D6F8F4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8" y="40669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smtClean="0"/>
              <a:t>application mobile </a:t>
            </a:r>
            <a:r>
              <a:rPr lang="fr-FR" dirty="0" err="1"/>
              <a:t>device</a:t>
            </a:r>
            <a:r>
              <a:rPr lang="fr-FR" dirty="0"/>
              <a:t> </a:t>
            </a:r>
            <a:r>
              <a:rPr lang="fr-FR" dirty="0" err="1" smtClean="0"/>
              <a:t>side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0254" y="906150"/>
            <a:ext cx="11911492" cy="549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43027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3027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302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fr-FR" dirty="0" smtClean="0">
                <a:solidFill>
                  <a:schemeClr val="tx1"/>
                </a:solidFill>
              </a:rPr>
              <a:t>In </a:t>
            </a:r>
            <a:r>
              <a:rPr lang="fr-FR" dirty="0">
                <a:solidFill>
                  <a:schemeClr val="tx1"/>
                </a:solidFill>
              </a:rPr>
              <a:t>the </a:t>
            </a:r>
            <a:r>
              <a:rPr lang="fr-FR" dirty="0" err="1">
                <a:solidFill>
                  <a:schemeClr val="tx1"/>
                </a:solidFill>
              </a:rPr>
              <a:t>Accounts</a:t>
            </a:r>
            <a:r>
              <a:rPr lang="fr-FR" dirty="0">
                <a:solidFill>
                  <a:schemeClr val="tx1"/>
                </a:solidFill>
              </a:rPr>
              <a:t> section</a:t>
            </a:r>
            <a:r>
              <a:rPr lang="fr-FR" dirty="0" smtClean="0">
                <a:solidFill>
                  <a:schemeClr val="tx1"/>
                </a:solidFill>
              </a:rPr>
              <a:t>; configure the server IP </a:t>
            </a:r>
            <a:r>
              <a:rPr lang="fr-FR" dirty="0" err="1" smtClean="0">
                <a:solidFill>
                  <a:schemeClr val="tx1"/>
                </a:solidFill>
              </a:rPr>
              <a:t>adress</a:t>
            </a:r>
            <a:r>
              <a:rPr lang="fr-FR" dirty="0" smtClean="0">
                <a:solidFill>
                  <a:schemeClr val="tx1"/>
                </a:solidFill>
              </a:rPr>
              <a:t> and </a:t>
            </a:r>
            <a:r>
              <a:rPr lang="fr-FR" dirty="0">
                <a:solidFill>
                  <a:schemeClr val="tx1"/>
                </a:solidFill>
              </a:rPr>
              <a:t>Log in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your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credentials</a:t>
            </a:r>
            <a:endParaRPr lang="fr-FR" dirty="0">
              <a:solidFill>
                <a:schemeClr val="tx1"/>
              </a:solidFill>
            </a:endParaRPr>
          </a:p>
          <a:p>
            <a:pPr lvl="1">
              <a:buClrTx/>
            </a:pPr>
            <a:endParaRPr lang="fr-FR" dirty="0" smtClean="0">
              <a:solidFill>
                <a:schemeClr val="tx1"/>
              </a:solidFill>
            </a:endParaRPr>
          </a:p>
          <a:p>
            <a:pPr lvl="1">
              <a:buClrTx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ClrTx/>
            </a:pPr>
            <a:endParaRPr lang="fr-FR" dirty="0" smtClean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 lvl="1">
              <a:buClrTx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ClrTx/>
            </a:pPr>
            <a:endParaRPr lang="fr-FR" dirty="0" smtClean="0">
              <a:solidFill>
                <a:schemeClr val="tx1"/>
              </a:solidFill>
            </a:endParaRPr>
          </a:p>
          <a:p>
            <a:pPr marL="342900" lvl="1" indent="0">
              <a:buClr>
                <a:schemeClr val="tx1"/>
              </a:buClr>
              <a:buFont typeface="Wingdings" panose="05000000000000000000" pitchFamily="2" charset="2"/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lvl="1">
              <a:buClrTx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61" y="2788539"/>
            <a:ext cx="2517267" cy="12744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561" y="2199822"/>
            <a:ext cx="2148538" cy="33525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884" y="2192661"/>
            <a:ext cx="2006111" cy="3359731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>
            <a:off x="3172798" y="3425755"/>
            <a:ext cx="1307761" cy="149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7013111" y="3425755"/>
            <a:ext cx="1307761" cy="149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9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</a:t>
            </a:r>
            <a:r>
              <a:rPr lang="fr-FR" dirty="0"/>
              <a:t>the mobile </a:t>
            </a:r>
            <a:r>
              <a:rPr lang="fr-FR" dirty="0" err="1"/>
              <a:t>device</a:t>
            </a:r>
            <a:r>
              <a:rPr lang="fr-FR" dirty="0"/>
              <a:t> </a:t>
            </a:r>
            <a:r>
              <a:rPr lang="fr-FR" dirty="0" err="1" smtClean="0"/>
              <a:t>side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0254" y="906150"/>
            <a:ext cx="11911492" cy="549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43027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3027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302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fr-FR" dirty="0" err="1" smtClean="0">
                <a:solidFill>
                  <a:schemeClr val="tx1"/>
                </a:solidFill>
              </a:rPr>
              <a:t>Activate</a:t>
            </a:r>
            <a:r>
              <a:rPr lang="fr-FR" dirty="0" smtClean="0">
                <a:solidFill>
                  <a:schemeClr val="tx1"/>
                </a:solidFill>
              </a:rPr>
              <a:t> « maintenance mode » and observe close tags </a:t>
            </a:r>
            <a:r>
              <a:rPr lang="fr-FR" dirty="0" err="1" smtClean="0">
                <a:solidFill>
                  <a:schemeClr val="tx1"/>
                </a:solidFill>
              </a:rPr>
              <a:t>detected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around</a:t>
            </a:r>
            <a:endParaRPr lang="fr-FR" dirty="0">
              <a:solidFill>
                <a:schemeClr val="tx1"/>
              </a:solidFill>
            </a:endParaRPr>
          </a:p>
          <a:p>
            <a:pPr marL="342900" lvl="1" indent="0">
              <a:buClr>
                <a:schemeClr val="tx1"/>
              </a:buClr>
              <a:buFont typeface="Wingdings" panose="05000000000000000000" pitchFamily="2" charset="2"/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lvl="1">
              <a:buClrTx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2885425" y="4120699"/>
            <a:ext cx="1307761" cy="131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r="4246"/>
          <a:stretch/>
        </p:blipFill>
        <p:spPr>
          <a:xfrm>
            <a:off x="397193" y="2565463"/>
            <a:ext cx="2382583" cy="22625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186" y="2565463"/>
            <a:ext cx="3496918" cy="22688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3887" t="1468" r="8782"/>
          <a:stretch/>
        </p:blipFill>
        <p:spPr>
          <a:xfrm>
            <a:off x="9103514" y="2569045"/>
            <a:ext cx="1864206" cy="2258987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7742928" y="4120699"/>
            <a:ext cx="1307761" cy="131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0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</a:t>
            </a:r>
            <a:r>
              <a:rPr lang="fr-FR" dirty="0"/>
              <a:t>the mobile </a:t>
            </a:r>
            <a:r>
              <a:rPr lang="fr-FR" dirty="0" err="1"/>
              <a:t>device</a:t>
            </a:r>
            <a:r>
              <a:rPr lang="fr-FR" dirty="0"/>
              <a:t> </a:t>
            </a:r>
            <a:r>
              <a:rPr lang="fr-FR" dirty="0" err="1" smtClean="0"/>
              <a:t>side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40254" y="906150"/>
            <a:ext cx="11911492" cy="549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43027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3027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E4302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fr-FR" dirty="0" smtClean="0">
                <a:solidFill>
                  <a:schemeClr val="tx1"/>
                </a:solidFill>
              </a:rPr>
              <a:t>Switch </a:t>
            </a:r>
            <a:r>
              <a:rPr lang="fr-FR" dirty="0">
                <a:solidFill>
                  <a:schemeClr val="tx1"/>
                </a:solidFill>
              </a:rPr>
              <a:t>on a </a:t>
            </a:r>
            <a:r>
              <a:rPr lang="fr-FR" dirty="0" err="1">
                <a:solidFill>
                  <a:schemeClr val="tx1"/>
                </a:solidFill>
              </a:rPr>
              <a:t>beacon</a:t>
            </a:r>
            <a:r>
              <a:rPr lang="fr-FR" dirty="0">
                <a:solidFill>
                  <a:schemeClr val="tx1"/>
                </a:solidFill>
              </a:rPr>
              <a:t>  and go to the </a:t>
            </a:r>
            <a:r>
              <a:rPr lang="fr-FR" dirty="0" err="1">
                <a:solidFill>
                  <a:schemeClr val="tx1"/>
                </a:solidFill>
              </a:rPr>
              <a:t>Migelo</a:t>
            </a:r>
            <a:r>
              <a:rPr lang="fr-FR" dirty="0">
                <a:solidFill>
                  <a:schemeClr val="tx1"/>
                </a:solidFill>
              </a:rPr>
              <a:t> section to </a:t>
            </a:r>
            <a:r>
              <a:rPr lang="fr-FR" dirty="0" err="1">
                <a:solidFill>
                  <a:schemeClr val="tx1"/>
                </a:solidFill>
              </a:rPr>
              <a:t>see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some</a:t>
            </a:r>
            <a:r>
              <a:rPr lang="fr-FR" dirty="0">
                <a:solidFill>
                  <a:schemeClr val="tx1"/>
                </a:solidFill>
              </a:rPr>
              <a:t> actions</a:t>
            </a:r>
          </a:p>
          <a:p>
            <a:pPr marL="342900" lvl="1" indent="0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ClrTx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498"/>
          <a:stretch/>
        </p:blipFill>
        <p:spPr>
          <a:xfrm>
            <a:off x="4027932" y="1993011"/>
            <a:ext cx="2415731" cy="418833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349240" y="5925312"/>
            <a:ext cx="1197864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5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SnapVue Project –Workshop Goals &amp; </a:t>
            </a:r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6199" y="891988"/>
            <a:ext cx="10684629" cy="556134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fr-FR" sz="2800" b="1" u="sng" dirty="0" smtClean="0">
                <a:solidFill>
                  <a:schemeClr val="tx1"/>
                </a:solidFill>
              </a:rPr>
              <a:t>Application </a:t>
            </a:r>
            <a:r>
              <a:rPr lang="fr-FR" sz="2800" b="1" u="sng" dirty="0">
                <a:solidFill>
                  <a:schemeClr val="tx1"/>
                </a:solidFill>
              </a:rPr>
              <a:t>Family:</a:t>
            </a:r>
          </a:p>
          <a:p>
            <a:pPr>
              <a:buClr>
                <a:srgbClr val="FF0000"/>
              </a:buClr>
            </a:pPr>
            <a:endParaRPr lang="fr-FR" sz="2800" u="sng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fr-FR" sz="2800" u="sng" dirty="0" err="1">
                <a:solidFill>
                  <a:schemeClr val="tx1"/>
                </a:solidFill>
              </a:rPr>
              <a:t>SnapVue</a:t>
            </a:r>
            <a:r>
              <a:rPr lang="fr-FR" sz="2800" dirty="0">
                <a:solidFill>
                  <a:schemeClr val="tx1"/>
                </a:solidFill>
              </a:rPr>
              <a:t>    (</a:t>
            </a:r>
            <a:r>
              <a:rPr lang="fr-FR" sz="2800" dirty="0" err="1">
                <a:solidFill>
                  <a:schemeClr val="tx1"/>
                </a:solidFill>
              </a:rPr>
              <a:t>Get</a:t>
            </a:r>
            <a:r>
              <a:rPr lang="fr-FR" sz="2800" dirty="0">
                <a:solidFill>
                  <a:schemeClr val="tx1"/>
                </a:solidFill>
              </a:rPr>
              <a:t> relevant information </a:t>
            </a:r>
            <a:r>
              <a:rPr lang="fr-FR" sz="2800" dirty="0" err="1">
                <a:solidFill>
                  <a:schemeClr val="tx1"/>
                </a:solidFill>
              </a:rPr>
              <a:t>around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you</a:t>
            </a:r>
            <a:r>
              <a:rPr lang="fr-FR" sz="2800" dirty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rgbClr val="FF0000"/>
              </a:buClr>
            </a:pPr>
            <a:r>
              <a:rPr lang="fr-FR" sz="2400" dirty="0" err="1">
                <a:solidFill>
                  <a:schemeClr val="tx1"/>
                </a:solidFill>
              </a:rPr>
              <a:t>Contextual</a:t>
            </a:r>
            <a:r>
              <a:rPr lang="fr-FR" sz="2400" dirty="0">
                <a:solidFill>
                  <a:schemeClr val="tx1"/>
                </a:solidFill>
              </a:rPr>
              <a:t> information</a:t>
            </a:r>
          </a:p>
          <a:p>
            <a:pPr lvl="1">
              <a:buClr>
                <a:srgbClr val="FF0000"/>
              </a:buClr>
            </a:pPr>
            <a:endParaRPr lang="fr-FR" sz="24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fr-FR" sz="2800" dirty="0" err="1">
                <a:solidFill>
                  <a:schemeClr val="tx1"/>
                </a:solidFill>
              </a:rPr>
              <a:t>TouchVue</a:t>
            </a:r>
            <a:r>
              <a:rPr lang="fr-FR" sz="2800" dirty="0">
                <a:solidFill>
                  <a:schemeClr val="tx1"/>
                </a:solidFill>
              </a:rPr>
              <a:t>  (Follow the information </a:t>
            </a:r>
            <a:r>
              <a:rPr lang="fr-FR" sz="2800" dirty="0" err="1">
                <a:solidFill>
                  <a:schemeClr val="tx1"/>
                </a:solidFill>
              </a:rPr>
              <a:t>what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you</a:t>
            </a:r>
            <a:r>
              <a:rPr lang="fr-FR" sz="2800" dirty="0">
                <a:solidFill>
                  <a:schemeClr val="tx1"/>
                </a:solidFill>
              </a:rPr>
              <a:t> are </a:t>
            </a:r>
            <a:r>
              <a:rPr lang="fr-FR" sz="2800" dirty="0" err="1">
                <a:solidFill>
                  <a:schemeClr val="tx1"/>
                </a:solidFill>
              </a:rPr>
              <a:t>interested</a:t>
            </a:r>
            <a:r>
              <a:rPr lang="fr-FR" sz="2800" dirty="0">
                <a:solidFill>
                  <a:schemeClr val="tx1"/>
                </a:solidFill>
              </a:rPr>
              <a:t> in)</a:t>
            </a:r>
          </a:p>
          <a:p>
            <a:pPr lvl="1">
              <a:buClr>
                <a:srgbClr val="FF0000"/>
              </a:buClr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Watchlists</a:t>
            </a:r>
            <a:r>
              <a:rPr lang="fr-FR" sz="2400" dirty="0">
                <a:solidFill>
                  <a:schemeClr val="tx1"/>
                </a:solidFill>
              </a:rPr>
              <a:t>, Notifications</a:t>
            </a:r>
          </a:p>
          <a:p>
            <a:pPr>
              <a:buClr>
                <a:srgbClr val="FF0000"/>
              </a:buClr>
            </a:pPr>
            <a:endParaRPr lang="fr-FR" sz="28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fr-FR" sz="2800" dirty="0" err="1">
                <a:solidFill>
                  <a:schemeClr val="tx1"/>
                </a:solidFill>
              </a:rPr>
              <a:t>WebVue</a:t>
            </a:r>
            <a:r>
              <a:rPr lang="fr-FR" sz="2800" dirty="0">
                <a:solidFill>
                  <a:schemeClr val="tx1"/>
                </a:solidFill>
              </a:rPr>
              <a:t>    (</a:t>
            </a:r>
            <a:r>
              <a:rPr lang="fr-FR" sz="2800" dirty="0" err="1">
                <a:solidFill>
                  <a:schemeClr val="tx1"/>
                </a:solidFill>
              </a:rPr>
              <a:t>WebVue</a:t>
            </a:r>
            <a:r>
              <a:rPr lang="fr-FR" sz="2800" dirty="0">
                <a:solidFill>
                  <a:schemeClr val="tx1"/>
                </a:solidFill>
              </a:rPr>
              <a:t> as a Native app)</a:t>
            </a:r>
          </a:p>
          <a:p>
            <a:pPr>
              <a:buClr>
                <a:srgbClr val="FF0000"/>
              </a:buClr>
            </a:pPr>
            <a:endParaRPr lang="fr-FR" sz="2800" b="1" u="sng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fr-FR" sz="2800" dirty="0" err="1">
                <a:solidFill>
                  <a:schemeClr val="tx1"/>
                </a:solidFill>
              </a:rPr>
              <a:t>Account</a:t>
            </a:r>
            <a:r>
              <a:rPr lang="fr-FR" sz="2800" dirty="0">
                <a:solidFill>
                  <a:schemeClr val="tx1"/>
                </a:solidFill>
              </a:rPr>
              <a:t> Manager (Central handling for all </a:t>
            </a:r>
            <a:r>
              <a:rPr lang="fr-FR" sz="2800" dirty="0" err="1">
                <a:solidFill>
                  <a:schemeClr val="tx1"/>
                </a:solidFill>
              </a:rPr>
              <a:t>accounts</a:t>
            </a:r>
            <a:r>
              <a:rPr lang="fr-FR" sz="2800" dirty="0">
                <a:solidFill>
                  <a:schemeClr val="tx1"/>
                </a:solidFill>
              </a:rPr>
              <a:t> of the Apps)</a:t>
            </a:r>
          </a:p>
          <a:p>
            <a:pPr lvl="1">
              <a:buClr>
                <a:srgbClr val="FF0000"/>
              </a:buClr>
            </a:pPr>
            <a:r>
              <a:rPr lang="fr-FR" sz="2400" dirty="0">
                <a:solidFill>
                  <a:schemeClr val="tx1"/>
                </a:solidFill>
              </a:rPr>
              <a:t>No login </a:t>
            </a:r>
            <a:r>
              <a:rPr lang="fr-FR" sz="2400" dirty="0" err="1">
                <a:solidFill>
                  <a:schemeClr val="tx1"/>
                </a:solidFill>
              </a:rPr>
              <a:t>needed</a:t>
            </a:r>
            <a:r>
              <a:rPr lang="fr-FR" sz="2400" dirty="0">
                <a:solidFill>
                  <a:schemeClr val="tx1"/>
                </a:solidFill>
              </a:rPr>
              <a:t> on </a:t>
            </a:r>
            <a:r>
              <a:rPr lang="fr-FR" sz="2400" dirty="0" err="1">
                <a:solidFill>
                  <a:schemeClr val="tx1"/>
                </a:solidFill>
              </a:rPr>
              <a:t>every</a:t>
            </a:r>
            <a:r>
              <a:rPr lang="fr-FR" sz="2400" dirty="0">
                <a:solidFill>
                  <a:schemeClr val="tx1"/>
                </a:solidFill>
              </a:rPr>
              <a:t> startup (if </a:t>
            </a:r>
            <a:r>
              <a:rPr lang="fr-FR" sz="2400" dirty="0" err="1">
                <a:solidFill>
                  <a:schemeClr val="tx1"/>
                </a:solidFill>
              </a:rPr>
              <a:t>desired</a:t>
            </a: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400" dirty="0" err="1">
                <a:solidFill>
                  <a:schemeClr val="tx1"/>
                </a:solidFill>
              </a:rPr>
              <a:t>so</a:t>
            </a:r>
            <a:r>
              <a:rPr lang="fr-FR" sz="24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96B3D2-C1C6-4F16-A0F1-AD70DC545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3124200"/>
            <a:ext cx="914400" cy="9144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57776E-5296-40B1-AF52-A04C2B2C5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4299452"/>
            <a:ext cx="914400" cy="914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DCF03C2-4585-46B1-8BD2-160D6F8F4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905000"/>
            <a:ext cx="914400" cy="9144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C6AD864-A374-4678-8367-B26987FA9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54669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1A478-CE9B-4049-A445-B11A0E9B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SnapVue</a:t>
            </a:r>
            <a:r>
              <a:rPr lang="en-US" dirty="0"/>
              <a:t> Dashboard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C3F4D97-80EC-4B6C-BCDB-EE31B6A77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132" y="883708"/>
            <a:ext cx="3128069" cy="55610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548F193-5E36-4658-84EA-686AEB350089}"/>
              </a:ext>
            </a:extLst>
          </p:cNvPr>
          <p:cNvSpPr txBox="1"/>
          <p:nvPr/>
        </p:nvSpPr>
        <p:spPr>
          <a:xfrm>
            <a:off x="93133" y="2353732"/>
            <a:ext cx="2287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action with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Highest priority will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shown in a preview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F9FEF7-ADE5-4396-B60A-3C4B6FB75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921" y="1049867"/>
            <a:ext cx="2743200" cy="487680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2C2CB3E-6BBB-4BCE-ABBB-CF14ED2B00E4}"/>
              </a:ext>
            </a:extLst>
          </p:cNvPr>
          <p:cNvCxnSpPr/>
          <p:nvPr/>
        </p:nvCxnSpPr>
        <p:spPr>
          <a:xfrm flipH="1">
            <a:off x="5054600" y="1794933"/>
            <a:ext cx="8212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23A8DBE0-6955-4174-AF72-E66EEA430117}"/>
              </a:ext>
            </a:extLst>
          </p:cNvPr>
          <p:cNvCxnSpPr/>
          <p:nvPr/>
        </p:nvCxnSpPr>
        <p:spPr>
          <a:xfrm flipH="1" flipV="1">
            <a:off x="5054600" y="1405467"/>
            <a:ext cx="821267" cy="389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28087C02-6500-4BEA-9FEE-39306601B383}"/>
              </a:ext>
            </a:extLst>
          </p:cNvPr>
          <p:cNvSpPr txBox="1"/>
          <p:nvPr/>
        </p:nvSpPr>
        <p:spPr>
          <a:xfrm>
            <a:off x="5875867" y="1610267"/>
            <a:ext cx="2257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 location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(if you want to see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something else than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closest identified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location)</a:t>
            </a:r>
          </a:p>
        </p:txBody>
      </p:sp>
    </p:spTree>
    <p:extLst>
      <p:ext uri="{BB962C8B-B14F-4D97-AF65-F5344CB8AC3E}">
        <p14:creationId xmlns:p14="http://schemas.microsoft.com/office/powerpoint/2010/main" val="15559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/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6450012" cy="3170733"/>
          </a:xfrm>
        </p:spPr>
        <p:txBody>
          <a:bodyPr anchor="ctr"/>
          <a:lstStyle/>
          <a:p>
            <a:r>
              <a:rPr lang="fr-FR" dirty="0" smtClean="0"/>
              <a:t>ITM 2018</a:t>
            </a:r>
            <a:br>
              <a:rPr lang="fr-FR" dirty="0" smtClean="0"/>
            </a:br>
            <a:r>
              <a:rPr lang="fr-FR" sz="4800" dirty="0" smtClean="0"/>
              <a:t>-SnapVue-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 fontScale="40000" lnSpcReduction="20000"/>
          </a:bodyPr>
          <a:lstStyle/>
          <a:p>
            <a:r>
              <a:rPr lang="en-US" sz="7400" dirty="0">
                <a:solidFill>
                  <a:schemeClr val="tx1"/>
                </a:solidFill>
              </a:rPr>
              <a:t>The </a:t>
            </a:r>
            <a:r>
              <a:rPr lang="en-US" sz="7400" dirty="0">
                <a:solidFill>
                  <a:srgbClr val="FF0000"/>
                </a:solidFill>
              </a:rPr>
              <a:t>right </a:t>
            </a:r>
            <a:r>
              <a:rPr lang="en-US" sz="7400" dirty="0" smtClean="0">
                <a:solidFill>
                  <a:srgbClr val="FF0000"/>
                </a:solidFill>
              </a:rPr>
              <a:t>information</a:t>
            </a:r>
            <a:r>
              <a:rPr lang="en-US" sz="7400" dirty="0" smtClean="0">
                <a:solidFill>
                  <a:schemeClr val="tx1"/>
                </a:solidFill>
              </a:rPr>
              <a:t>, to </a:t>
            </a:r>
            <a:r>
              <a:rPr lang="en-US" sz="7400" dirty="0" smtClean="0">
                <a:solidFill>
                  <a:srgbClr val="FF0000"/>
                </a:solidFill>
              </a:rPr>
              <a:t>the </a:t>
            </a:r>
            <a:r>
              <a:rPr lang="en-US" sz="7400" dirty="0">
                <a:solidFill>
                  <a:srgbClr val="FF0000"/>
                </a:solidFill>
              </a:rPr>
              <a:t>right </a:t>
            </a:r>
            <a:r>
              <a:rPr lang="en-US" sz="7400" dirty="0" smtClean="0">
                <a:solidFill>
                  <a:srgbClr val="FF0000"/>
                </a:solidFill>
              </a:rPr>
              <a:t>person</a:t>
            </a:r>
            <a:r>
              <a:rPr lang="en-US" sz="7400" dirty="0" smtClean="0">
                <a:solidFill>
                  <a:schemeClr val="tx1"/>
                </a:solidFill>
              </a:rPr>
              <a:t>, at the </a:t>
            </a:r>
            <a:r>
              <a:rPr lang="en-US" sz="7400" dirty="0">
                <a:solidFill>
                  <a:srgbClr val="FF0000"/>
                </a:solidFill>
              </a:rPr>
              <a:t>right </a:t>
            </a:r>
            <a:r>
              <a:rPr lang="en-US" sz="7400" dirty="0" smtClean="0">
                <a:solidFill>
                  <a:srgbClr val="FF0000"/>
                </a:solidFill>
              </a:rPr>
              <a:t>place</a:t>
            </a:r>
            <a:r>
              <a:rPr lang="en-US" sz="7400" dirty="0" smtClean="0">
                <a:solidFill>
                  <a:schemeClr val="tx1"/>
                </a:solidFill>
              </a:rPr>
              <a:t> and at </a:t>
            </a:r>
            <a:r>
              <a:rPr lang="en-US" sz="7400" dirty="0" smtClean="0">
                <a:solidFill>
                  <a:srgbClr val="FF0000"/>
                </a:solidFill>
              </a:rPr>
              <a:t>the </a:t>
            </a:r>
            <a:r>
              <a:rPr lang="en-US" sz="7400" dirty="0">
                <a:solidFill>
                  <a:srgbClr val="FF0000"/>
                </a:solidFill>
              </a:rPr>
              <a:t>right time</a:t>
            </a:r>
          </a:p>
          <a:p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12509"/>
          <a:stretch/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4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SnapVue Project </a:t>
            </a:r>
            <a:r>
              <a:rPr lang="fr-FR" dirty="0" smtClean="0"/>
              <a:t>–Workshop</a:t>
            </a:r>
            <a:r>
              <a:rPr lang="fr-FR" dirty="0"/>
              <a:t> </a:t>
            </a:r>
            <a:r>
              <a:rPr lang="fr-FR" dirty="0" smtClean="0"/>
              <a:t>Goal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fr-FR" b="1" u="sng" dirty="0">
                <a:solidFill>
                  <a:schemeClr val="tx1"/>
                </a:solidFill>
              </a:rPr>
              <a:t>Workshop </a:t>
            </a:r>
            <a:r>
              <a:rPr lang="fr-FR" b="1" u="sng" dirty="0" smtClean="0">
                <a:solidFill>
                  <a:schemeClr val="tx1"/>
                </a:solidFill>
              </a:rPr>
              <a:t>Goals:</a:t>
            </a:r>
            <a:endParaRPr lang="fr-FR" b="1" u="sng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Configure </a:t>
            </a:r>
            <a:r>
              <a:rPr lang="fr-FR" dirty="0" err="1" smtClean="0">
                <a:solidFill>
                  <a:schemeClr val="tx1"/>
                </a:solidFill>
              </a:rPr>
              <a:t>SnapVue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the </a:t>
            </a:r>
            <a:r>
              <a:rPr lang="fr-FR" dirty="0" err="1" smtClean="0">
                <a:solidFill>
                  <a:schemeClr val="tx1"/>
                </a:solidFill>
              </a:rPr>
              <a:t>Mobility</a:t>
            </a:r>
            <a:r>
              <a:rPr lang="fr-FR" dirty="0" smtClean="0">
                <a:solidFill>
                  <a:schemeClr val="tx1"/>
                </a:solidFill>
              </a:rPr>
              <a:t> Server </a:t>
            </a:r>
            <a:r>
              <a:rPr lang="fr-FR" dirty="0" err="1" smtClean="0">
                <a:solidFill>
                  <a:schemeClr val="tx1"/>
                </a:solidFill>
              </a:rPr>
              <a:t>side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Configure </a:t>
            </a:r>
            <a:r>
              <a:rPr lang="fr-FR" dirty="0">
                <a:solidFill>
                  <a:schemeClr val="tx1"/>
                </a:solidFill>
              </a:rPr>
              <a:t>SnapVue </a:t>
            </a:r>
            <a:r>
              <a:rPr lang="fr-FR" dirty="0" err="1" smtClean="0">
                <a:solidFill>
                  <a:schemeClr val="tx1"/>
                </a:solidFill>
              </a:rPr>
              <a:t>from</a:t>
            </a:r>
            <a:r>
              <a:rPr lang="fr-FR" dirty="0" smtClean="0">
                <a:solidFill>
                  <a:schemeClr val="tx1"/>
                </a:solidFill>
              </a:rPr>
              <a:t> the mobile </a:t>
            </a:r>
            <a:r>
              <a:rPr lang="fr-FR" dirty="0">
                <a:solidFill>
                  <a:schemeClr val="tx1"/>
                </a:solidFill>
              </a:rPr>
              <a:t>application </a:t>
            </a:r>
            <a:r>
              <a:rPr lang="fr-FR" dirty="0" err="1" smtClean="0">
                <a:solidFill>
                  <a:schemeClr val="tx1"/>
                </a:solidFill>
              </a:rPr>
              <a:t>side</a:t>
            </a:r>
            <a:endParaRPr lang="fr-FR" b="1" u="sng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How to set up a basic </a:t>
            </a:r>
            <a:r>
              <a:rPr lang="fr-FR" dirty="0" err="1" smtClean="0">
                <a:solidFill>
                  <a:schemeClr val="tx1"/>
                </a:solidFill>
              </a:rPr>
              <a:t>project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with</a:t>
            </a:r>
            <a:r>
              <a:rPr lang="fr-FR" dirty="0" smtClean="0">
                <a:solidFill>
                  <a:schemeClr val="tx1"/>
                </a:solidFill>
              </a:rPr>
              <a:t> SnapVue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en-US" dirty="0"/>
              <a:t>Location Based </a:t>
            </a:r>
            <a:r>
              <a:rPr lang="en-US" dirty="0" smtClean="0"/>
              <a:t>Services and Devices</a:t>
            </a:r>
            <a:endParaRPr lang="fr-FR" dirty="0"/>
          </a:p>
        </p:txBody>
      </p:sp>
      <p:sp>
        <p:nvSpPr>
          <p:cNvPr id="4" name="Tex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/>
              <a:t>Geolocation</a:t>
            </a:r>
            <a:r>
              <a:rPr lang="en-US" sz="2800" dirty="0" smtClean="0"/>
              <a:t> </a:t>
            </a:r>
            <a:r>
              <a:rPr lang="en-US" sz="2400" dirty="0" smtClean="0"/>
              <a:t>is how SCADA knows where the user and assets are while </a:t>
            </a:r>
            <a:r>
              <a:rPr lang="en-US" sz="2400" b="1" u="sng" dirty="0" smtClean="0"/>
              <a:t>outdoors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Using the </a:t>
            </a:r>
            <a:r>
              <a:rPr lang="en-US" sz="2000" b="1" dirty="0" smtClean="0"/>
              <a:t>GPS-adapter</a:t>
            </a:r>
            <a:r>
              <a:rPr lang="en-US" sz="2000" dirty="0" smtClean="0"/>
              <a:t> of the mobile device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1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1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/>
              <a:t>Micro Geolocation </a:t>
            </a:r>
            <a:r>
              <a:rPr lang="en-US" sz="2400" dirty="0" smtClean="0"/>
              <a:t>is how SCADA knows where the user and assets are while </a:t>
            </a:r>
            <a:r>
              <a:rPr lang="en-US" sz="2400" b="1" u="sng" dirty="0" smtClean="0"/>
              <a:t>indoors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Beacons, Barcodes and NFC  tell you what objects are nearby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Geolocation tags identify where you are located in the facility</a:t>
            </a:r>
          </a:p>
          <a:p>
            <a:pPr marL="342900" lvl="1" indent="0">
              <a:buClr>
                <a:schemeClr val="bg1">
                  <a:lumMod val="50000"/>
                </a:schemeClr>
              </a:buClr>
              <a:buNone/>
            </a:pPr>
            <a:endParaRPr lang="en-US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498" y="3591878"/>
            <a:ext cx="5996805" cy="26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3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167113"/>
            <a:ext cx="12206514" cy="769441"/>
          </a:xfrm>
          <a:prstGeom prst="rect">
            <a:avLst/>
          </a:prstGeom>
          <a:solidFill>
            <a:srgbClr val="BDBE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we can do with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SnapVue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endParaRPr lang="en-US" sz="4400" i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ce réservé du contenu 4"/>
          <p:cNvPicPr>
            <a:picLocks noChangeAspect="1"/>
          </p:cNvPicPr>
          <p:nvPr/>
        </p:nvPicPr>
        <p:blipFill rotWithShape="1">
          <a:blip r:embed="rId4"/>
          <a:srcRect l="1170" t="29575" b="6593"/>
          <a:stretch/>
        </p:blipFill>
        <p:spPr>
          <a:xfrm>
            <a:off x="1184166" y="1729834"/>
            <a:ext cx="6885432" cy="85039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39046" y="1075275"/>
            <a:ext cx="9963937" cy="44893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In the AE there is a set of shortcuts called </a:t>
            </a:r>
            <a:r>
              <a:rPr lang="en-US" sz="2400" u="sng" dirty="0" smtClean="0"/>
              <a:t>Actions</a:t>
            </a:r>
            <a:r>
              <a:rPr lang="en-US" sz="2400" dirty="0" smtClean="0"/>
              <a:t> 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1005750" indent="-285750">
              <a:buClr>
                <a:srgbClr val="FF0000"/>
              </a:buClr>
              <a:buFontTx/>
              <a:buChar char="-"/>
            </a:pPr>
            <a:endParaRPr lang="fr-FR" sz="2400" dirty="0" smtClean="0"/>
          </a:p>
          <a:p>
            <a:pPr marL="720000" indent="0">
              <a:buClr>
                <a:srgbClr val="FF0000"/>
              </a:buClr>
              <a:buNone/>
            </a:pPr>
            <a:endParaRPr lang="fr-FR" sz="1800" b="1" dirty="0" smtClean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184166" y="2785855"/>
          <a:ext cx="8040414" cy="3840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83421">
                  <a:extLst>
                    <a:ext uri="{9D8B030D-6E8A-4147-A177-3AD203B41FA5}">
                      <a16:colId xmlns:a16="http://schemas.microsoft.com/office/drawing/2014/main" val="2055584043"/>
                    </a:ext>
                  </a:extLst>
                </a:gridCol>
                <a:gridCol w="4056993">
                  <a:extLst>
                    <a:ext uri="{9D8B030D-6E8A-4147-A177-3AD203B41FA5}">
                      <a16:colId xmlns:a16="http://schemas.microsoft.com/office/drawing/2014/main" val="1012723653"/>
                    </a:ext>
                  </a:extLst>
                </a:gridCol>
              </a:tblGrid>
              <a:tr h="4271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 smtClean="0"/>
                        <a:t>Set variable value action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0" dirty="0" smtClean="0"/>
                        <a:t>Show log action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15582"/>
                  </a:ext>
                </a:extLst>
              </a:tr>
              <a:tr h="4271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Show variable details action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Show symbol action</a:t>
                      </a:r>
                      <a:endParaRPr lang="fr-FR" sz="2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294109"/>
                  </a:ext>
                </a:extLst>
              </a:tr>
              <a:tr h="4271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Show variables action</a:t>
                      </a:r>
                      <a:endParaRPr lang="fr-FR" sz="2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Show mimic action</a:t>
                      </a:r>
                      <a:endParaRPr lang="fr-FR" sz="2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292199"/>
                  </a:ext>
                </a:extLst>
              </a:tr>
              <a:tr h="4271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Show trend action</a:t>
                      </a:r>
                      <a:endParaRPr lang="fr-FR" sz="2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Execute SCADA BASIC action</a:t>
                      </a:r>
                      <a:endParaRPr lang="fr-FR" sz="2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60702"/>
                  </a:ext>
                </a:extLst>
              </a:tr>
              <a:tr h="4271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Show alarm action</a:t>
                      </a:r>
                      <a:endParaRPr lang="fr-F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Open URL action</a:t>
                      </a:r>
                      <a:endParaRPr lang="fr-F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49542"/>
                  </a:ext>
                </a:extLst>
              </a:tr>
              <a:tr h="5357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fr-F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34144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2634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167113"/>
            <a:ext cx="12206514" cy="769441"/>
          </a:xfrm>
          <a:prstGeom prst="rect">
            <a:avLst/>
          </a:prstGeom>
          <a:solidFill>
            <a:srgbClr val="BDBE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we can do with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SnapVue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endParaRPr lang="en-US" sz="4400" i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9046" y="1075275"/>
            <a:ext cx="9963937" cy="334127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Create a chat with the different users (text, photo or video)</a:t>
            </a:r>
            <a:endParaRPr lang="en-US" sz="2400" dirty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2400" dirty="0" smtClean="0"/>
              <a:t>Use the </a:t>
            </a:r>
            <a:r>
              <a:rPr lang="fr-FR" sz="2400" dirty="0" err="1" smtClean="0"/>
              <a:t>Tracking</a:t>
            </a:r>
            <a:r>
              <a:rPr lang="fr-FR" sz="2400" dirty="0"/>
              <a:t> </a:t>
            </a:r>
            <a:r>
              <a:rPr lang="fr-FR" sz="2400" dirty="0" err="1"/>
              <a:t>feature</a:t>
            </a:r>
            <a:r>
              <a:rPr lang="fr-FR" sz="2400" dirty="0"/>
              <a:t> </a:t>
            </a:r>
            <a:r>
              <a:rPr lang="fr-FR" sz="2400" dirty="0" smtClean="0"/>
              <a:t>to </a:t>
            </a:r>
            <a:r>
              <a:rPr lang="fr-FR" sz="2400" dirty="0" err="1" smtClean="0"/>
              <a:t>follow</a:t>
            </a:r>
            <a:r>
              <a:rPr lang="fr-FR" sz="2400" dirty="0" smtClean="0"/>
              <a:t> </a:t>
            </a:r>
            <a:r>
              <a:rPr lang="fr-FR" sz="2400" dirty="0"/>
              <a:t>the position of </a:t>
            </a:r>
            <a:r>
              <a:rPr lang="fr-FR" sz="2400" dirty="0" err="1"/>
              <a:t>each</a:t>
            </a:r>
            <a:r>
              <a:rPr lang="fr-FR" sz="2400" dirty="0"/>
              <a:t> mobile </a:t>
            </a:r>
            <a:r>
              <a:rPr lang="fr-FR" sz="2400" dirty="0" err="1" smtClean="0"/>
              <a:t>device</a:t>
            </a:r>
            <a:r>
              <a:rPr lang="fr-FR" sz="2400" dirty="0" smtClean="0"/>
              <a:t> (</a:t>
            </a:r>
            <a:r>
              <a:rPr lang="fr-FR" sz="2400" dirty="0" err="1" smtClean="0"/>
              <a:t>Map</a:t>
            </a:r>
            <a:r>
              <a:rPr lang="fr-FR" sz="2400" dirty="0" smtClean="0"/>
              <a:t> Control…)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</a:t>
            </a:r>
            <a:r>
              <a:rPr lang="en-US" sz="2400" dirty="0" err="1"/>
              <a:t>SnapVue</a:t>
            </a:r>
            <a:r>
              <a:rPr lang="en-US" sz="2400" dirty="0"/>
              <a:t> application uses Responsive Design technology which allows an optimized adaptation of the display to the size of the screen</a:t>
            </a:r>
            <a:r>
              <a:rPr lang="fr-FR" sz="24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400" dirty="0" smtClean="0"/>
          </a:p>
          <a:p>
            <a:pPr marL="1005750" indent="-285750">
              <a:buClr>
                <a:srgbClr val="FF0000"/>
              </a:buClr>
              <a:buFontTx/>
              <a:buChar char="-"/>
            </a:pPr>
            <a:endParaRPr lang="fr-FR" sz="2400" dirty="0" smtClean="0"/>
          </a:p>
          <a:p>
            <a:pPr marL="720000" indent="0">
              <a:buClr>
                <a:srgbClr val="FF0000"/>
              </a:buClr>
              <a:buNone/>
            </a:pPr>
            <a:endParaRPr lang="fr-FR" sz="1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2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6450012" cy="3170733"/>
          </a:xfrm>
        </p:spPr>
        <p:txBody>
          <a:bodyPr anchor="ctr"/>
          <a:lstStyle/>
          <a:p>
            <a:r>
              <a:rPr lang="fr-FR" dirty="0" smtClean="0"/>
              <a:t> </a:t>
            </a:r>
            <a:r>
              <a:rPr lang="fr-FR" sz="4800" dirty="0" smtClean="0"/>
              <a:t>SnapVue</a:t>
            </a:r>
            <a:r>
              <a:rPr lang="fr-FR" sz="4800" dirty="0"/>
              <a:t> </a:t>
            </a:r>
            <a:r>
              <a:rPr lang="fr-FR" sz="4800" dirty="0" smtClean="0"/>
              <a:t>In Practice…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47500" lnSpcReduction="20000"/>
          </a:bodyPr>
          <a:lstStyle/>
          <a:p>
            <a:r>
              <a:rPr lang="en-US" sz="7400" dirty="0" smtClean="0">
                <a:solidFill>
                  <a:schemeClr val="tx1"/>
                </a:solidFill>
              </a:rPr>
              <a:t>How to set up a basic project with </a:t>
            </a:r>
            <a:r>
              <a:rPr lang="en-US" sz="7400" dirty="0" smtClean="0">
                <a:solidFill>
                  <a:srgbClr val="FF0000"/>
                </a:solidFill>
              </a:rPr>
              <a:t>SnapVue</a:t>
            </a:r>
            <a:r>
              <a:rPr lang="en-US" sz="7400" dirty="0" smtClean="0">
                <a:solidFill>
                  <a:schemeClr val="tx1"/>
                </a:solidFill>
              </a:rPr>
              <a:t>?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12509"/>
          <a:stretch/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4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General </a:t>
            </a:r>
            <a:r>
              <a:rPr lang="fr-FR" dirty="0" err="1"/>
              <a:t>Steps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0733" y="891988"/>
            <a:ext cx="10820096" cy="5561348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FF0000"/>
              </a:buClr>
            </a:pPr>
            <a:r>
              <a:rPr lang="fr-FR" u="sng" dirty="0">
                <a:solidFill>
                  <a:schemeClr val="tx1"/>
                </a:solidFill>
              </a:rPr>
              <a:t>Hardware </a:t>
            </a:r>
            <a:r>
              <a:rPr lang="fr-FR" u="sng" dirty="0" err="1">
                <a:solidFill>
                  <a:schemeClr val="tx1"/>
                </a:solidFill>
              </a:rPr>
              <a:t>preparation</a:t>
            </a:r>
            <a:r>
              <a:rPr lang="fr-FR" u="sng" dirty="0">
                <a:solidFill>
                  <a:schemeClr val="tx1"/>
                </a:solidFill>
              </a:rPr>
              <a:t>:</a:t>
            </a:r>
          </a:p>
          <a:p>
            <a:pPr lvl="1">
              <a:buClr>
                <a:srgbClr val="FF0000"/>
              </a:buClr>
            </a:pPr>
            <a:r>
              <a:rPr lang="fr-FR" dirty="0">
                <a:solidFill>
                  <a:schemeClr val="tx1"/>
                </a:solidFill>
              </a:rPr>
              <a:t>Switch on a beacon (Beacon Stone) – </a:t>
            </a:r>
            <a:r>
              <a:rPr lang="fr-FR" dirty="0" err="1">
                <a:solidFill>
                  <a:schemeClr val="tx1"/>
                </a:solidFill>
              </a:rPr>
              <a:t>Also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deployable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SnapVue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lvl="1">
              <a:buClr>
                <a:srgbClr val="FF0000"/>
              </a:buClr>
            </a:pPr>
            <a:r>
              <a:rPr lang="fr-FR" dirty="0">
                <a:solidFill>
                  <a:schemeClr val="tx1"/>
                </a:solidFill>
              </a:rPr>
              <a:t>Configure an NFC (</a:t>
            </a:r>
            <a:r>
              <a:rPr lang="fr-FR" dirty="0" err="1">
                <a:solidFill>
                  <a:schemeClr val="tx1"/>
                </a:solidFill>
              </a:rPr>
              <a:t>NFCTools</a:t>
            </a:r>
            <a:r>
              <a:rPr lang="fr-FR" dirty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rgbClr val="FF0000"/>
              </a:buClr>
            </a:pPr>
            <a:endParaRPr lang="fr-FR" u="sng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fr-FR" u="sng" dirty="0" err="1">
                <a:solidFill>
                  <a:schemeClr val="tx1"/>
                </a:solidFill>
              </a:rPr>
              <a:t>Mobility</a:t>
            </a:r>
            <a:r>
              <a:rPr lang="fr-FR" u="sng" dirty="0">
                <a:solidFill>
                  <a:schemeClr val="tx1"/>
                </a:solidFill>
              </a:rPr>
              <a:t> Server </a:t>
            </a:r>
            <a:r>
              <a:rPr lang="fr-FR" u="sng" dirty="0" err="1">
                <a:solidFill>
                  <a:schemeClr val="tx1"/>
                </a:solidFill>
              </a:rPr>
              <a:t>preparation</a:t>
            </a:r>
            <a:r>
              <a:rPr lang="fr-FR" u="sng" dirty="0">
                <a:solidFill>
                  <a:schemeClr val="tx1"/>
                </a:solidFill>
              </a:rPr>
              <a:t>:</a:t>
            </a:r>
          </a:p>
          <a:p>
            <a:pPr lvl="1">
              <a:buClr>
                <a:srgbClr val="FF0000"/>
              </a:buClr>
            </a:pPr>
            <a:r>
              <a:rPr lang="fr-FR" dirty="0">
                <a:solidFill>
                  <a:schemeClr val="tx1"/>
                </a:solidFill>
              </a:rPr>
              <a:t>Install </a:t>
            </a:r>
            <a:r>
              <a:rPr lang="fr-FR" dirty="0" err="1">
                <a:solidFill>
                  <a:schemeClr val="tx1"/>
                </a:solidFill>
              </a:rPr>
              <a:t>pcVue</a:t>
            </a:r>
            <a:r>
              <a:rPr lang="fr-FR" dirty="0">
                <a:solidFill>
                  <a:schemeClr val="tx1"/>
                </a:solidFill>
              </a:rPr>
              <a:t> 12 &amp; </a:t>
            </a:r>
            <a:r>
              <a:rPr lang="fr-FR" dirty="0" smtClean="0">
                <a:solidFill>
                  <a:schemeClr val="tx1"/>
                </a:solidFill>
              </a:rPr>
              <a:t>WDC &amp; ETC </a:t>
            </a:r>
            <a:r>
              <a:rPr lang="fr-FR" dirty="0" err="1" smtClean="0">
                <a:solidFill>
                  <a:schemeClr val="tx1"/>
                </a:solidFill>
              </a:rPr>
              <a:t>folder</a:t>
            </a:r>
            <a:endParaRPr lang="fr-FR" dirty="0">
              <a:solidFill>
                <a:schemeClr val="tx1"/>
              </a:solidFill>
            </a:endParaRPr>
          </a:p>
          <a:p>
            <a:pPr lvl="1">
              <a:buClr>
                <a:srgbClr val="FF0000"/>
              </a:buClr>
            </a:pPr>
            <a:r>
              <a:rPr lang="fr-FR" dirty="0">
                <a:solidFill>
                  <a:schemeClr val="tx1"/>
                </a:solidFill>
              </a:rPr>
              <a:t>Set up a PcVue </a:t>
            </a:r>
            <a:r>
              <a:rPr lang="fr-FR" dirty="0" err="1" smtClean="0">
                <a:solidFill>
                  <a:schemeClr val="tx1"/>
                </a:solidFill>
              </a:rPr>
              <a:t>project</a:t>
            </a:r>
            <a:r>
              <a:rPr lang="fr-FR" dirty="0" smtClean="0">
                <a:solidFill>
                  <a:schemeClr val="tx1"/>
                </a:solidFill>
              </a:rPr>
              <a:t> &amp; </a:t>
            </a:r>
            <a:r>
              <a:rPr lang="fr-FR" dirty="0" err="1" smtClean="0">
                <a:solidFill>
                  <a:schemeClr val="tx1"/>
                </a:solidFill>
              </a:rPr>
              <a:t>create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some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users</a:t>
            </a:r>
            <a:endParaRPr lang="fr-FR" dirty="0">
              <a:solidFill>
                <a:schemeClr val="tx1"/>
              </a:solidFill>
            </a:endParaRPr>
          </a:p>
          <a:p>
            <a:pPr lvl="1">
              <a:buClr>
                <a:srgbClr val="FF0000"/>
              </a:buClr>
            </a:pPr>
            <a:r>
              <a:rPr lang="fr-FR" dirty="0">
                <a:solidFill>
                  <a:schemeClr val="tx1"/>
                </a:solidFill>
              </a:rPr>
              <a:t>Launch services (« </a:t>
            </a:r>
            <a:r>
              <a:rPr lang="fr-FR" dirty="0" err="1">
                <a:solidFill>
                  <a:schemeClr val="tx1"/>
                </a:solidFill>
              </a:rPr>
              <a:t>SvInstantMessaging</a:t>
            </a:r>
            <a:r>
              <a:rPr lang="fr-FR" dirty="0">
                <a:solidFill>
                  <a:schemeClr val="tx1"/>
                </a:solidFill>
              </a:rPr>
              <a:t> » and « </a:t>
            </a:r>
            <a:r>
              <a:rPr lang="fr-FR" dirty="0" err="1">
                <a:solidFill>
                  <a:schemeClr val="tx1"/>
                </a:solidFill>
              </a:rPr>
              <a:t>SvMobileServiceHost</a:t>
            </a:r>
            <a:r>
              <a:rPr lang="fr-FR" dirty="0">
                <a:solidFill>
                  <a:schemeClr val="tx1"/>
                </a:solidFill>
              </a:rPr>
              <a:t> »)</a:t>
            </a:r>
          </a:p>
          <a:p>
            <a:pPr lvl="1">
              <a:buClr>
                <a:srgbClr val="FF0000"/>
              </a:buClr>
            </a:pPr>
            <a:r>
              <a:rPr lang="fr-FR" dirty="0" err="1">
                <a:solidFill>
                  <a:schemeClr val="tx1"/>
                </a:solidFill>
              </a:rPr>
              <a:t>Connect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it</a:t>
            </a:r>
            <a:r>
              <a:rPr lang="fr-FR" dirty="0">
                <a:solidFill>
                  <a:schemeClr val="tx1"/>
                </a:solidFill>
              </a:rPr>
              <a:t> to </a:t>
            </a:r>
            <a:r>
              <a:rPr lang="fr-FR" dirty="0" err="1">
                <a:solidFill>
                  <a:schemeClr val="tx1"/>
                </a:solidFill>
              </a:rPr>
              <a:t>your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private</a:t>
            </a:r>
            <a:r>
              <a:rPr lang="fr-FR" dirty="0">
                <a:solidFill>
                  <a:schemeClr val="tx1"/>
                </a:solidFill>
              </a:rPr>
              <a:t> network</a:t>
            </a:r>
          </a:p>
          <a:p>
            <a:pPr lvl="1">
              <a:buClr>
                <a:srgbClr val="FF0000"/>
              </a:buClr>
            </a:pPr>
            <a:r>
              <a:rPr lang="fr-FR" dirty="0">
                <a:solidFill>
                  <a:schemeClr val="tx1"/>
                </a:solidFill>
              </a:rPr>
              <a:t>Check the IP-</a:t>
            </a:r>
            <a:r>
              <a:rPr lang="fr-FR" dirty="0" err="1">
                <a:solidFill>
                  <a:schemeClr val="tx1"/>
                </a:solidFill>
              </a:rPr>
              <a:t>address</a:t>
            </a:r>
            <a:r>
              <a:rPr lang="fr-FR" dirty="0">
                <a:solidFill>
                  <a:schemeClr val="tx1"/>
                </a:solidFill>
              </a:rPr>
              <a:t>/</a:t>
            </a:r>
            <a:r>
              <a:rPr lang="fr-FR" dirty="0" err="1">
                <a:solidFill>
                  <a:schemeClr val="tx1"/>
                </a:solidFill>
              </a:rPr>
              <a:t>Hostname</a:t>
            </a:r>
            <a:endParaRPr lang="fr-FR" dirty="0">
              <a:solidFill>
                <a:schemeClr val="tx1"/>
              </a:solidFill>
            </a:endParaRPr>
          </a:p>
          <a:p>
            <a:pPr lvl="1">
              <a:buClr>
                <a:srgbClr val="FF0000"/>
              </a:buClr>
            </a:pPr>
            <a:endParaRPr lang="fr-FR" dirty="0">
              <a:solidFill>
                <a:schemeClr val="tx1"/>
              </a:solidFill>
            </a:endParaRPr>
          </a:p>
          <a:p>
            <a:pPr lvl="1">
              <a:buClr>
                <a:srgbClr val="FF0000"/>
              </a:buClr>
            </a:pPr>
            <a:endParaRPr lang="fr-FR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fr-FR" u="sng" dirty="0">
                <a:solidFill>
                  <a:schemeClr val="tx1"/>
                </a:solidFill>
              </a:rPr>
              <a:t>Mobile </a:t>
            </a:r>
            <a:r>
              <a:rPr lang="fr-FR" u="sng" dirty="0" err="1">
                <a:solidFill>
                  <a:schemeClr val="tx1"/>
                </a:solidFill>
              </a:rPr>
              <a:t>device</a:t>
            </a:r>
            <a:r>
              <a:rPr lang="fr-FR" u="sng" dirty="0">
                <a:solidFill>
                  <a:schemeClr val="tx1"/>
                </a:solidFill>
              </a:rPr>
              <a:t> </a:t>
            </a:r>
            <a:r>
              <a:rPr lang="fr-FR" u="sng" dirty="0" err="1">
                <a:solidFill>
                  <a:schemeClr val="tx1"/>
                </a:solidFill>
              </a:rPr>
              <a:t>side</a:t>
            </a:r>
            <a:r>
              <a:rPr lang="fr-FR" u="sng" dirty="0">
                <a:solidFill>
                  <a:schemeClr val="tx1"/>
                </a:solidFill>
              </a:rPr>
              <a:t>:</a:t>
            </a:r>
            <a:endParaRPr lang="fr-FR" dirty="0">
              <a:solidFill>
                <a:schemeClr val="tx1"/>
              </a:solidFill>
            </a:endParaRPr>
          </a:p>
          <a:p>
            <a:pPr lvl="1">
              <a:buClr>
                <a:srgbClr val="FF0000"/>
              </a:buClr>
            </a:pPr>
            <a:r>
              <a:rPr lang="fr-FR" dirty="0">
                <a:solidFill>
                  <a:schemeClr val="tx1"/>
                </a:solidFill>
              </a:rPr>
              <a:t>Enable Location/Bluetooth/ NFC and Wifi</a:t>
            </a:r>
          </a:p>
          <a:p>
            <a:pPr lvl="1">
              <a:buClr>
                <a:srgbClr val="FF0000"/>
              </a:buClr>
            </a:pPr>
            <a:r>
              <a:rPr lang="fr-FR" dirty="0" err="1">
                <a:solidFill>
                  <a:schemeClr val="tx1"/>
                </a:solidFill>
              </a:rPr>
              <a:t>Connect</a:t>
            </a:r>
            <a:r>
              <a:rPr lang="fr-FR" dirty="0">
                <a:solidFill>
                  <a:schemeClr val="tx1"/>
                </a:solidFill>
              </a:rPr>
              <a:t> to the </a:t>
            </a:r>
            <a:r>
              <a:rPr lang="fr-FR" dirty="0" err="1">
                <a:solidFill>
                  <a:schemeClr val="tx1"/>
                </a:solidFill>
              </a:rPr>
              <a:t>same</a:t>
            </a:r>
            <a:r>
              <a:rPr lang="fr-FR" dirty="0">
                <a:solidFill>
                  <a:schemeClr val="tx1"/>
                </a:solidFill>
              </a:rPr>
              <a:t> network as </a:t>
            </a:r>
            <a:r>
              <a:rPr lang="fr-FR" dirty="0" err="1">
                <a:solidFill>
                  <a:schemeClr val="tx1"/>
                </a:solidFill>
              </a:rPr>
              <a:t>your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Server</a:t>
            </a:r>
            <a:endParaRPr lang="fr-FR" dirty="0">
              <a:solidFill>
                <a:schemeClr val="tx1"/>
              </a:solidFill>
            </a:endParaRPr>
          </a:p>
          <a:p>
            <a:pPr lvl="1">
              <a:buClr>
                <a:srgbClr val="FF0000"/>
              </a:buClr>
            </a:pPr>
            <a:r>
              <a:rPr lang="fr-FR" dirty="0">
                <a:solidFill>
                  <a:schemeClr val="tx1"/>
                </a:solidFill>
              </a:rPr>
              <a:t>Install and </a:t>
            </a:r>
            <a:r>
              <a:rPr lang="fr-FR" dirty="0" err="1">
                <a:solidFill>
                  <a:schemeClr val="tx1"/>
                </a:solidFill>
              </a:rPr>
              <a:t>launch</a:t>
            </a:r>
            <a:r>
              <a:rPr lang="fr-FR" dirty="0">
                <a:solidFill>
                  <a:schemeClr val="tx1"/>
                </a:solidFill>
              </a:rPr>
              <a:t> the mobile application on </a:t>
            </a:r>
            <a:r>
              <a:rPr lang="fr-FR" dirty="0" err="1">
                <a:solidFill>
                  <a:schemeClr val="tx1"/>
                </a:solidFill>
              </a:rPr>
              <a:t>your</a:t>
            </a:r>
            <a:r>
              <a:rPr lang="fr-FR" dirty="0">
                <a:solidFill>
                  <a:schemeClr val="tx1"/>
                </a:solidFill>
              </a:rPr>
              <a:t> mobile </a:t>
            </a:r>
            <a:r>
              <a:rPr lang="fr-FR" dirty="0" err="1">
                <a:solidFill>
                  <a:schemeClr val="tx1"/>
                </a:solidFill>
              </a:rPr>
              <a:t>device</a:t>
            </a:r>
            <a:endParaRPr lang="fr-FR" dirty="0">
              <a:solidFill>
                <a:schemeClr val="tx1"/>
              </a:solidFill>
            </a:endParaRPr>
          </a:p>
          <a:p>
            <a:pPr lvl="1">
              <a:buClr>
                <a:srgbClr val="FF0000"/>
              </a:buClr>
            </a:pPr>
            <a:endParaRPr lang="fr-FR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fr-FR" u="sng" dirty="0" err="1">
                <a:solidFill>
                  <a:schemeClr val="tx1"/>
                </a:solidFill>
              </a:rPr>
              <a:t>SnapVue</a:t>
            </a:r>
            <a:r>
              <a:rPr lang="fr-FR" u="sng" dirty="0">
                <a:solidFill>
                  <a:schemeClr val="tx1"/>
                </a:solidFill>
              </a:rPr>
              <a:t> application:</a:t>
            </a:r>
          </a:p>
          <a:p>
            <a:pPr lvl="1">
              <a:buClr>
                <a:srgbClr val="FF0000"/>
              </a:buClr>
            </a:pPr>
            <a:r>
              <a:rPr lang="fr-FR" dirty="0">
                <a:solidFill>
                  <a:schemeClr val="tx1"/>
                </a:solidFill>
              </a:rPr>
              <a:t>Configure the server IP </a:t>
            </a:r>
            <a:r>
              <a:rPr lang="fr-FR" dirty="0" err="1">
                <a:solidFill>
                  <a:schemeClr val="tx1"/>
                </a:solidFill>
              </a:rPr>
              <a:t>adress</a:t>
            </a:r>
            <a:r>
              <a:rPr lang="fr-FR" dirty="0">
                <a:solidFill>
                  <a:schemeClr val="tx1"/>
                </a:solidFill>
              </a:rPr>
              <a:t> in the server section</a:t>
            </a:r>
          </a:p>
          <a:p>
            <a:pPr lvl="1">
              <a:buClr>
                <a:srgbClr val="FF0000"/>
              </a:buClr>
            </a:pPr>
            <a:r>
              <a:rPr lang="fr-FR" dirty="0">
                <a:solidFill>
                  <a:schemeClr val="tx1"/>
                </a:solidFill>
              </a:rPr>
              <a:t>Log in </a:t>
            </a:r>
            <a:r>
              <a:rPr lang="fr-FR" dirty="0" err="1">
                <a:solidFill>
                  <a:schemeClr val="tx1"/>
                </a:solidFill>
              </a:rPr>
              <a:t>with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your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credentials</a:t>
            </a:r>
            <a:r>
              <a:rPr lang="fr-FR" dirty="0">
                <a:solidFill>
                  <a:schemeClr val="tx1"/>
                </a:solidFill>
              </a:rPr>
              <a:t> (</a:t>
            </a:r>
            <a:r>
              <a:rPr lang="fr-FR" dirty="0" err="1">
                <a:solidFill>
                  <a:schemeClr val="tx1"/>
                </a:solidFill>
              </a:rPr>
              <a:t>When</a:t>
            </a:r>
            <a:r>
              <a:rPr lang="fr-FR" dirty="0">
                <a:solidFill>
                  <a:schemeClr val="tx1"/>
                </a:solidFill>
              </a:rPr>
              <a:t> all </a:t>
            </a:r>
            <a:r>
              <a:rPr lang="fr-FR" dirty="0" err="1">
                <a:solidFill>
                  <a:schemeClr val="tx1"/>
                </a:solidFill>
              </a:rPr>
              <a:t>statuses</a:t>
            </a:r>
            <a:r>
              <a:rPr lang="fr-FR" dirty="0">
                <a:solidFill>
                  <a:schemeClr val="tx1"/>
                </a:solidFill>
              </a:rPr>
              <a:t> are green, </a:t>
            </a:r>
            <a:r>
              <a:rPr lang="fr-FR" dirty="0" err="1">
                <a:solidFill>
                  <a:schemeClr val="tx1"/>
                </a:solidFill>
              </a:rPr>
              <a:t>everything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correctly</a:t>
            </a:r>
            <a:r>
              <a:rPr lang="fr-FR" dirty="0">
                <a:solidFill>
                  <a:schemeClr val="tx1"/>
                </a:solidFill>
              </a:rPr>
              <a:t> set up)</a:t>
            </a:r>
          </a:p>
          <a:p>
            <a:pPr lvl="1">
              <a:buClr>
                <a:srgbClr val="FF0000"/>
              </a:buClr>
            </a:pPr>
            <a:r>
              <a:rPr lang="fr-FR" dirty="0">
                <a:solidFill>
                  <a:schemeClr val="tx1"/>
                </a:solidFill>
              </a:rPr>
              <a:t>Go to the </a:t>
            </a:r>
            <a:r>
              <a:rPr lang="fr-FR" dirty="0" err="1">
                <a:solidFill>
                  <a:schemeClr val="tx1"/>
                </a:solidFill>
              </a:rPr>
              <a:t>Migelo</a:t>
            </a:r>
            <a:r>
              <a:rPr lang="fr-FR" dirty="0">
                <a:solidFill>
                  <a:schemeClr val="tx1"/>
                </a:solidFill>
              </a:rPr>
              <a:t> section to </a:t>
            </a:r>
            <a:r>
              <a:rPr lang="fr-FR" dirty="0" err="1">
                <a:solidFill>
                  <a:schemeClr val="tx1"/>
                </a:solidFill>
              </a:rPr>
              <a:t>see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some</a:t>
            </a:r>
            <a:r>
              <a:rPr lang="fr-FR" dirty="0">
                <a:solidFill>
                  <a:schemeClr val="tx1"/>
                </a:solidFill>
              </a:rPr>
              <a:t> actions</a:t>
            </a:r>
          </a:p>
          <a:p>
            <a:pPr lvl="1">
              <a:buClrTx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60">
            <a:extLst>
              <a:ext uri="{FF2B5EF4-FFF2-40B4-BE49-F238E27FC236}">
                <a16:creationId xmlns:a16="http://schemas.microsoft.com/office/drawing/2014/main" id="{E0A8F32F-6A5F-41A9-93F1-5A270494B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605" y="4236619"/>
            <a:ext cx="629669" cy="590968"/>
          </a:xfrm>
          <a:prstGeom prst="rect">
            <a:avLst/>
          </a:prstGeom>
        </p:spPr>
      </p:pic>
      <p:pic>
        <p:nvPicPr>
          <p:cNvPr id="6" name="Image 20">
            <a:extLst>
              <a:ext uri="{FF2B5EF4-FFF2-40B4-BE49-F238E27FC236}">
                <a16:creationId xmlns:a16="http://schemas.microsoft.com/office/drawing/2014/main" id="{A1238A1D-74D2-420C-B67C-80EE1E0A0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5" y="2286000"/>
            <a:ext cx="746100" cy="998134"/>
          </a:xfrm>
          <a:prstGeom prst="rect">
            <a:avLst/>
          </a:prstGeom>
        </p:spPr>
      </p:pic>
      <p:pic>
        <p:nvPicPr>
          <p:cNvPr id="7" name="Image 23">
            <a:extLst>
              <a:ext uri="{FF2B5EF4-FFF2-40B4-BE49-F238E27FC236}">
                <a16:creationId xmlns:a16="http://schemas.microsoft.com/office/drawing/2014/main" id="{1324E0E3-1870-4CC6-8B94-13B1675261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05" y="1024684"/>
            <a:ext cx="683119" cy="6254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7E4765D-196A-415B-8151-323D37E01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" y="53228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4|0.2|0.2|0.2|2.7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4|0.2|0.2|0.2|2.7|0.5"/>
</p:tagLst>
</file>

<file path=ppt/theme/theme1.xml><?xml version="1.0" encoding="utf-8"?>
<a:theme xmlns:a="http://schemas.openxmlformats.org/drawingml/2006/main" name="PcVue Solutions 2015 En">
  <a:themeElements>
    <a:clrScheme name="Orange roug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s PcVue Solutions slides 2015 Fr.potx [Lecture seule]" id="{75F1547D-F445-4FF5-8620-CEA9232DB6E5}" vid="{CF7ECD55-4DB2-4CCB-BE3B-F92944E6DEE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Templates PcVue Solutions slides 2015 Fr</Template>
  <TotalTime>7800</TotalTime>
  <Words>586</Words>
  <Application>Microsoft Office PowerPoint</Application>
  <PresentationFormat>Grand écran</PresentationFormat>
  <Paragraphs>150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PcVue Solutions 2015 En</vt:lpstr>
      <vt:lpstr>ITM 2018 -Mobility-</vt:lpstr>
      <vt:lpstr>SnapVue Project –Workshop Goals &amp; Summary</vt:lpstr>
      <vt:lpstr>ITM 2018 -SnapVue-</vt:lpstr>
      <vt:lpstr>SnapVue Project –Workshop Goal</vt:lpstr>
      <vt:lpstr> Location Based Services and Devices</vt:lpstr>
      <vt:lpstr>Présentation PowerPoint</vt:lpstr>
      <vt:lpstr>Présentation PowerPoint</vt:lpstr>
      <vt:lpstr> SnapVue In Practice…</vt:lpstr>
      <vt:lpstr>General Steps</vt:lpstr>
      <vt:lpstr>From the Mobility Server side</vt:lpstr>
      <vt:lpstr>From the Mobility Server side</vt:lpstr>
      <vt:lpstr>Creating an Action</vt:lpstr>
      <vt:lpstr>Parameters of an Action</vt:lpstr>
      <vt:lpstr>Visual layout</vt:lpstr>
      <vt:lpstr>Dashboard</vt:lpstr>
      <vt:lpstr>From the mobile device side</vt:lpstr>
      <vt:lpstr>From the application mobile device side</vt:lpstr>
      <vt:lpstr>From the mobile device side</vt:lpstr>
      <vt:lpstr>From the mobile device side</vt:lpstr>
      <vt:lpstr>SnapVue Dashboard</vt:lpstr>
      <vt:lpstr>Question / Answer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storage component</dc:title>
  <dc:creator>Arnaud Degré</dc:creator>
  <cp:keywords>Slides; PcVue</cp:keywords>
  <cp:lastModifiedBy>Enzo Palomba</cp:lastModifiedBy>
  <cp:revision>281</cp:revision>
  <dcterms:created xsi:type="dcterms:W3CDTF">2015-07-10T07:58:56Z</dcterms:created>
  <dcterms:modified xsi:type="dcterms:W3CDTF">2018-06-05T08:51:59Z</dcterms:modified>
</cp:coreProperties>
</file>